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9"/>
  </p:notesMasterIdLst>
  <p:handoutMasterIdLst>
    <p:handoutMasterId r:id="rId20"/>
  </p:handout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73" r:id="rId14"/>
    <p:sldId id="274" r:id="rId15"/>
    <p:sldId id="270" r:id="rId16"/>
    <p:sldId id="271" r:id="rId17"/>
    <p:sldId id="272" r:id="rId18"/>
  </p:sldIdLst>
  <p:sldSz cx="9144000" cy="6858000" type="screen4x3"/>
  <p:notesSz cx="6858000" cy="9144000"/>
  <p:defaultTex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AAE6"/>
    <a:srgbClr val="FA8214"/>
    <a:srgbClr val="A01E28"/>
    <a:srgbClr val="5A6EB4"/>
    <a:srgbClr val="DDDDDD"/>
    <a:srgbClr val="A00078"/>
    <a:srgbClr val="A08232"/>
    <a:srgbClr val="DCA01E"/>
    <a:srgbClr val="82BE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80" autoAdjust="0"/>
    <p:restoredTop sz="91212" autoAdjust="0"/>
  </p:normalViewPr>
  <p:slideViewPr>
    <p:cSldViewPr snapToGrid="0">
      <p:cViewPr>
        <p:scale>
          <a:sx n="80" d="100"/>
          <a:sy n="80" d="100"/>
        </p:scale>
        <p:origin x="-1008" y="-72"/>
      </p:cViewPr>
      <p:guideLst>
        <p:guide orient="horz" pos="2160"/>
        <p:guide pos="2880"/>
      </p:guideLst>
    </p:cSldViewPr>
  </p:slideViewPr>
  <p:outlineViewPr>
    <p:cViewPr>
      <p:scale>
        <a:sx n="33" d="100"/>
        <a:sy n="33" d="100"/>
      </p:scale>
      <p:origin x="36" y="0"/>
    </p:cViewPr>
  </p:outlin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theme" Target="../theme/theme3.xml"/><Relationship Id="rId4" Type="http://schemas.openxmlformats.org/officeDocument/2006/relationships/image" Target="../media/image8.png"/></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108" name="Rectangle 4"/>
          <p:cNvSpPr>
            <a:spLocks noGrp="1" noChangeArrowheads="1"/>
          </p:cNvSpPr>
          <p:nvPr>
            <p:ph type="ftr" sz="quarter" idx="2"/>
          </p:nvPr>
        </p:nvSpPr>
        <p:spPr bwMode="auto">
          <a:xfrm>
            <a:off x="3660775" y="468313"/>
            <a:ext cx="2759075" cy="2794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800" smtClean="0"/>
            </a:lvl1pPr>
          </a:lstStyle>
          <a:p>
            <a:pPr>
              <a:defRPr/>
            </a:pPr>
            <a:r>
              <a:rPr lang="de-DE"/>
              <a:t>Prof. Dr. Max Mustermann | Musterfakultät</a:t>
            </a:r>
          </a:p>
        </p:txBody>
      </p:sp>
      <p:pic>
        <p:nvPicPr>
          <p:cNvPr id="9219" name="Picture 6" descr="KITlogo_RGB"/>
          <p:cNvPicPr>
            <a:picLocks noChangeAspect="1" noChangeArrowheads="1"/>
          </p:cNvPicPr>
          <p:nvPr/>
        </p:nvPicPr>
        <p:blipFill>
          <a:blip r:embed="rId2" cstate="print"/>
          <a:srcRect/>
          <a:stretch>
            <a:fillRect/>
          </a:stretch>
        </p:blipFill>
        <p:spPr bwMode="auto">
          <a:xfrm>
            <a:off x="549275" y="107950"/>
            <a:ext cx="1081088" cy="647700"/>
          </a:xfrm>
          <a:prstGeom prst="rect">
            <a:avLst/>
          </a:prstGeom>
          <a:noFill/>
          <a:ln w="9525">
            <a:noFill/>
            <a:miter lim="800000"/>
            <a:headEnd/>
            <a:tailEnd/>
          </a:ln>
        </p:spPr>
      </p:pic>
      <p:sp>
        <p:nvSpPr>
          <p:cNvPr id="47111" name="Text Box 7"/>
          <p:cNvSpPr txBox="1">
            <a:spLocks noChangeArrowheads="1"/>
          </p:cNvSpPr>
          <p:nvPr/>
        </p:nvSpPr>
        <p:spPr bwMode="auto">
          <a:xfrm>
            <a:off x="541338" y="8532813"/>
            <a:ext cx="2592387" cy="361950"/>
          </a:xfrm>
          <a:prstGeom prst="rect">
            <a:avLst/>
          </a:prstGeom>
          <a:noFill/>
          <a:ln w="9525">
            <a:noFill/>
            <a:miter lim="800000"/>
            <a:headEnd/>
            <a:tailEnd/>
          </a:ln>
          <a:effectLst/>
        </p:spPr>
        <p:txBody>
          <a:bodyPr lIns="0" tIns="0" rIns="0" bIns="0">
            <a:spAutoFit/>
          </a:bodyPr>
          <a:lstStyle/>
          <a:p>
            <a:pPr>
              <a:lnSpc>
                <a:spcPct val="65000"/>
              </a:lnSpc>
              <a:spcBef>
                <a:spcPct val="50000"/>
              </a:spcBef>
              <a:defRPr/>
            </a:pPr>
            <a:r>
              <a:rPr lang="de-DE" sz="800"/>
              <a:t>KIT – die Kooperation von </a:t>
            </a:r>
          </a:p>
          <a:p>
            <a:pPr>
              <a:lnSpc>
                <a:spcPct val="65000"/>
              </a:lnSpc>
              <a:spcBef>
                <a:spcPct val="50000"/>
              </a:spcBef>
              <a:defRPr/>
            </a:pPr>
            <a:r>
              <a:rPr lang="de-DE" sz="800"/>
              <a:t>Forschungszentrum Karlsruhe GmbH</a:t>
            </a:r>
          </a:p>
          <a:p>
            <a:pPr>
              <a:lnSpc>
                <a:spcPct val="65000"/>
              </a:lnSpc>
              <a:spcBef>
                <a:spcPct val="50000"/>
              </a:spcBef>
              <a:defRPr/>
            </a:pPr>
            <a:r>
              <a:rPr lang="de-DE" sz="800"/>
              <a:t>und Universität Karlsruhe (TH)</a:t>
            </a:r>
          </a:p>
        </p:txBody>
      </p:sp>
      <p:pic>
        <p:nvPicPr>
          <p:cNvPr id="9221" name="Picture 9" descr="fzk_sw"/>
          <p:cNvPicPr>
            <a:picLocks noChangeAspect="1" noChangeArrowheads="1"/>
          </p:cNvPicPr>
          <p:nvPr/>
        </p:nvPicPr>
        <p:blipFill>
          <a:blip r:embed="rId3" cstate="print"/>
          <a:srcRect/>
          <a:stretch>
            <a:fillRect/>
          </a:stretch>
        </p:blipFill>
        <p:spPr bwMode="auto">
          <a:xfrm>
            <a:off x="3644900" y="8493125"/>
            <a:ext cx="1152525" cy="288925"/>
          </a:xfrm>
          <a:prstGeom prst="rect">
            <a:avLst/>
          </a:prstGeom>
          <a:noFill/>
          <a:ln w="9525">
            <a:noFill/>
            <a:miter lim="800000"/>
            <a:headEnd/>
            <a:tailEnd/>
          </a:ln>
        </p:spPr>
      </p:pic>
      <p:pic>
        <p:nvPicPr>
          <p:cNvPr id="9222" name="Picture 10" descr="Wortbildmarke_schwarz"/>
          <p:cNvPicPr>
            <a:picLocks noChangeAspect="1" noChangeArrowheads="1"/>
          </p:cNvPicPr>
          <p:nvPr/>
        </p:nvPicPr>
        <p:blipFill>
          <a:blip r:embed="rId4" cstate="print"/>
          <a:srcRect/>
          <a:stretch>
            <a:fillRect/>
          </a:stretch>
        </p:blipFill>
        <p:spPr bwMode="auto">
          <a:xfrm>
            <a:off x="5013325" y="8493125"/>
            <a:ext cx="1292225" cy="209550"/>
          </a:xfrm>
          <a:prstGeom prst="rect">
            <a:avLst/>
          </a:prstGeom>
          <a:noFill/>
          <a:ln w="9525">
            <a:noFill/>
            <a:miter lim="800000"/>
            <a:headEnd/>
            <a:tailEnd/>
          </a:ln>
        </p:spPr>
      </p:pic>
    </p:spTree>
    <p:extLst>
      <p:ext uri="{BB962C8B-B14F-4D97-AF65-F5344CB8AC3E}">
        <p14:creationId xmlns:p14="http://schemas.microsoft.com/office/powerpoint/2010/main" val="353391497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de-DE"/>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de-DE"/>
          </a:p>
        </p:txBody>
      </p:sp>
      <p:sp>
        <p:nvSpPr>
          <p:cNvPr id="819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de-DE" noProof="0" smtClean="0"/>
              <a:t>Textmasterformate durch Klicken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vl1pPr>
          </a:lstStyle>
          <a:p>
            <a:pPr>
              <a:defRPr/>
            </a:pPr>
            <a:r>
              <a:rPr lang="de-DE"/>
              <a:t>Prof. Dr. Max Mustermann | Musterfakultät</a:t>
            </a:r>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38C47441-0F0E-4FEF-B82D-09A21C1BCEF4}" type="slidenum">
              <a:rPr lang="de-DE"/>
              <a:pPr>
                <a:defRPr/>
              </a:pPr>
              <a:t>‹Nr.›</a:t>
            </a:fld>
            <a:endParaRPr lang="de-DE"/>
          </a:p>
        </p:txBody>
      </p:sp>
    </p:spTree>
    <p:extLst>
      <p:ext uri="{BB962C8B-B14F-4D97-AF65-F5344CB8AC3E}">
        <p14:creationId xmlns:p14="http://schemas.microsoft.com/office/powerpoint/2010/main" val="2667835294"/>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10" name="Picture 16"/>
          <p:cNvPicPr>
            <a:picLocks noChangeAspect="1" noChangeArrowheads="1"/>
          </p:cNvPicPr>
          <p:nvPr userDrawn="1"/>
        </p:nvPicPr>
        <p:blipFill>
          <a:blip r:embed="rId2" cstate="print"/>
          <a:srcRect/>
          <a:stretch>
            <a:fillRect/>
          </a:stretch>
        </p:blipFill>
        <p:spPr bwMode="auto">
          <a:xfrm>
            <a:off x="0" y="2970213"/>
            <a:ext cx="9144000" cy="3887787"/>
          </a:xfrm>
          <a:prstGeom prst="rect">
            <a:avLst/>
          </a:prstGeom>
          <a:noFill/>
          <a:ln w="9525">
            <a:noFill/>
            <a:miter lim="800000"/>
            <a:headEnd/>
            <a:tailEnd/>
          </a:ln>
          <a:effectLst/>
        </p:spPr>
      </p:pic>
      <p:pic>
        <p:nvPicPr>
          <p:cNvPr id="5" name="Picture 9" descr="II_rahmen_neu_titel"/>
          <p:cNvPicPr>
            <a:picLocks noChangeAspect="1" noChangeArrowheads="1"/>
          </p:cNvPicPr>
          <p:nvPr/>
        </p:nvPicPr>
        <p:blipFill>
          <a:blip r:embed="rId3" cstate="print"/>
          <a:srcRect/>
          <a:stretch>
            <a:fillRect/>
          </a:stretch>
        </p:blipFill>
        <p:spPr bwMode="auto">
          <a:xfrm>
            <a:off x="0" y="-3175"/>
            <a:ext cx="9144000" cy="6870700"/>
          </a:xfrm>
          <a:prstGeom prst="rect">
            <a:avLst/>
          </a:prstGeom>
          <a:noFill/>
        </p:spPr>
      </p:pic>
      <p:sp>
        <p:nvSpPr>
          <p:cNvPr id="6" name="Text Box 14"/>
          <p:cNvSpPr txBox="1">
            <a:spLocks noChangeArrowheads="1"/>
          </p:cNvSpPr>
          <p:nvPr/>
        </p:nvSpPr>
        <p:spPr bwMode="auto">
          <a:xfrm>
            <a:off x="396875" y="6475413"/>
            <a:ext cx="3670300" cy="244475"/>
          </a:xfrm>
          <a:prstGeom prst="rect">
            <a:avLst/>
          </a:prstGeom>
          <a:noFill/>
          <a:ln w="9525">
            <a:noFill/>
            <a:miter lim="800000"/>
            <a:headEnd/>
            <a:tailEnd/>
          </a:ln>
          <a:effectLst/>
        </p:spPr>
        <p:txBody>
          <a:bodyPr lIns="0" tIns="0" rIns="0" bIns="0">
            <a:spAutoFit/>
          </a:bodyPr>
          <a:lstStyle/>
          <a:p>
            <a:r>
              <a:rPr lang="de-DE" sz="800"/>
              <a:t>KIT – Universität des Landes Baden-Württemberg und</a:t>
            </a:r>
          </a:p>
          <a:p>
            <a:r>
              <a:rPr lang="de-DE" sz="800"/>
              <a:t>nationales Großforschungszentrum in der Helmholtz-Gemeinschaft</a:t>
            </a:r>
          </a:p>
        </p:txBody>
      </p:sp>
      <p:sp>
        <p:nvSpPr>
          <p:cNvPr id="7" name="Text Box 21"/>
          <p:cNvSpPr txBox="1">
            <a:spLocks noChangeArrowheads="1"/>
          </p:cNvSpPr>
          <p:nvPr/>
        </p:nvSpPr>
        <p:spPr bwMode="auto">
          <a:xfrm>
            <a:off x="385763" y="3367088"/>
            <a:ext cx="4537075" cy="152400"/>
          </a:xfrm>
          <a:prstGeom prst="rect">
            <a:avLst/>
          </a:prstGeom>
          <a:noFill/>
          <a:ln w="9525">
            <a:noFill/>
            <a:miter lim="800000"/>
            <a:headEnd/>
            <a:tailEnd/>
          </a:ln>
          <a:effectLst/>
        </p:spPr>
        <p:txBody>
          <a:bodyPr lIns="0" tIns="0" rIns="0" bIns="0" anchor="ctr">
            <a:spAutoFit/>
          </a:bodyPr>
          <a:lstStyle/>
          <a:p>
            <a:pPr>
              <a:defRPr/>
            </a:pPr>
            <a:r>
              <a:rPr lang="de-DE" sz="1000" dirty="0" smtClean="0">
                <a:solidFill>
                  <a:schemeClr val="bg1"/>
                </a:solidFill>
              </a:rPr>
              <a:t>INSTITUT</a:t>
            </a:r>
            <a:r>
              <a:rPr lang="de-DE" sz="1000" baseline="0" dirty="0" smtClean="0">
                <a:solidFill>
                  <a:schemeClr val="bg1"/>
                </a:solidFill>
              </a:rPr>
              <a:t> FÜR ANGEWANDTE INFORMATIK</a:t>
            </a:r>
            <a:endParaRPr lang="de-DE" sz="1000" dirty="0">
              <a:solidFill>
                <a:schemeClr val="bg1"/>
              </a:solidFill>
            </a:endParaRPr>
          </a:p>
        </p:txBody>
      </p:sp>
      <p:sp>
        <p:nvSpPr>
          <p:cNvPr id="8" name="Text Box 14"/>
          <p:cNvSpPr txBox="1">
            <a:spLocks noChangeArrowheads="1"/>
          </p:cNvSpPr>
          <p:nvPr/>
        </p:nvSpPr>
        <p:spPr bwMode="auto">
          <a:xfrm>
            <a:off x="7318375" y="6497638"/>
            <a:ext cx="1727200" cy="244475"/>
          </a:xfrm>
          <a:prstGeom prst="rect">
            <a:avLst/>
          </a:prstGeom>
          <a:noFill/>
          <a:ln w="9525">
            <a:noFill/>
            <a:miter lim="800000"/>
            <a:headEnd/>
            <a:tailEnd/>
          </a:ln>
          <a:effectLst/>
        </p:spPr>
        <p:txBody>
          <a:bodyPr lIns="0" tIns="0" rIns="0" bIns="0">
            <a:spAutoFit/>
          </a:bodyPr>
          <a:lstStyle/>
          <a:p>
            <a:pPr algn="r"/>
            <a:r>
              <a:rPr lang="de-DE" sz="1600" b="1">
                <a:solidFill>
                  <a:schemeClr val="bg1"/>
                </a:solidFill>
              </a:rPr>
              <a:t>www.kit.edu</a:t>
            </a:r>
          </a:p>
        </p:txBody>
      </p:sp>
      <p:pic>
        <p:nvPicPr>
          <p:cNvPr id="9" name="Picture 11" descr="KIT-Logo-rgb_de"/>
          <p:cNvPicPr>
            <a:picLocks noChangeAspect="1" noChangeArrowheads="1"/>
          </p:cNvPicPr>
          <p:nvPr/>
        </p:nvPicPr>
        <p:blipFill>
          <a:blip r:embed="rId4" cstate="print"/>
          <a:srcRect/>
          <a:stretch>
            <a:fillRect/>
          </a:stretch>
        </p:blipFill>
        <p:spPr bwMode="auto">
          <a:xfrm>
            <a:off x="395288" y="333375"/>
            <a:ext cx="1619250" cy="747713"/>
          </a:xfrm>
          <a:prstGeom prst="rect">
            <a:avLst/>
          </a:prstGeom>
          <a:noFill/>
        </p:spPr>
      </p:pic>
      <p:sp>
        <p:nvSpPr>
          <p:cNvPr id="4099" name="Rectangle 3"/>
          <p:cNvSpPr>
            <a:spLocks noGrp="1" noChangeArrowheads="1"/>
          </p:cNvSpPr>
          <p:nvPr>
            <p:ph type="ctrTitle"/>
          </p:nvPr>
        </p:nvSpPr>
        <p:spPr>
          <a:xfrm>
            <a:off x="395288" y="1268413"/>
            <a:ext cx="8389937" cy="649287"/>
          </a:xfrm>
        </p:spPr>
        <p:txBody>
          <a:bodyPr/>
          <a:lstStyle>
            <a:lvl1pPr>
              <a:lnSpc>
                <a:spcPct val="90000"/>
              </a:lnSpc>
              <a:defRPr sz="2600"/>
            </a:lvl1pPr>
          </a:lstStyle>
          <a:p>
            <a:r>
              <a:rPr lang="de-DE" smtClean="0"/>
              <a:t>Titelmasterformat durch Klicken bearbeiten</a:t>
            </a:r>
            <a:endParaRPr lang="de-DE"/>
          </a:p>
        </p:txBody>
      </p:sp>
      <p:sp>
        <p:nvSpPr>
          <p:cNvPr id="4100" name="Rectangle 4"/>
          <p:cNvSpPr>
            <a:spLocks noGrp="1" noChangeArrowheads="1"/>
          </p:cNvSpPr>
          <p:nvPr>
            <p:ph type="subTitle" idx="1"/>
          </p:nvPr>
        </p:nvSpPr>
        <p:spPr>
          <a:xfrm>
            <a:off x="396875" y="2232025"/>
            <a:ext cx="8370888" cy="620713"/>
          </a:xfrm>
        </p:spPr>
        <p:txBody>
          <a:bodyPr/>
          <a:lstStyle>
            <a:lvl1pPr marL="0" indent="0">
              <a:spcBef>
                <a:spcPct val="0"/>
              </a:spcBef>
              <a:buFontTx/>
              <a:buNone/>
              <a:defRPr sz="1800" b="1">
                <a:solidFill>
                  <a:srgbClr val="000000"/>
                </a:solidFill>
              </a:defRPr>
            </a:lvl1pPr>
          </a:lstStyle>
          <a:p>
            <a:r>
              <a:rPr lang="de-DE" smtClean="0"/>
              <a:t>Formatvorlage des Untertitelmasters durch Klicken bearbeiten</a:t>
            </a:r>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Rectangle 5"/>
          <p:cNvSpPr>
            <a:spLocks noGrp="1" noChangeArrowheads="1"/>
          </p:cNvSpPr>
          <p:nvPr>
            <p:ph type="ftr" sz="quarter" idx="10"/>
          </p:nvPr>
        </p:nvSpPr>
        <p:spPr>
          <a:ln/>
        </p:spPr>
        <p:txBody>
          <a:bodyPr/>
          <a:lstStyle>
            <a:lvl1pPr>
              <a:defRPr/>
            </a:lvl1pPr>
          </a:lstStyle>
          <a:p>
            <a:r>
              <a:rPr lang="de-DE" smtClean="0"/>
              <a:t>Dr. Joachim Benner</a:t>
            </a:r>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59563" y="333375"/>
            <a:ext cx="2089150" cy="5759450"/>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390525" y="333375"/>
            <a:ext cx="6116638" cy="5759450"/>
          </a:xfrm>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Rectangle 5"/>
          <p:cNvSpPr>
            <a:spLocks noGrp="1" noChangeArrowheads="1"/>
          </p:cNvSpPr>
          <p:nvPr>
            <p:ph type="ftr" sz="quarter" idx="10"/>
          </p:nvPr>
        </p:nvSpPr>
        <p:spPr>
          <a:ln/>
        </p:spPr>
        <p:txBody>
          <a:bodyPr/>
          <a:lstStyle>
            <a:lvl1pPr>
              <a:defRPr/>
            </a:lvl1pPr>
          </a:lstStyle>
          <a:p>
            <a:r>
              <a:rPr lang="de-DE" smtClean="0"/>
              <a:t>Dr. Joachim Benner</a:t>
            </a:r>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lvl3pPr>
              <a:defRPr sz="1600"/>
            </a:lvl3pPr>
            <a:lvl4pPr>
              <a:defRPr sz="1400"/>
            </a:lvl4pPr>
            <a:lvl5pPr>
              <a:defRPr sz="1200"/>
            </a:lvl5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4"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smtClean="0"/>
              <a:t>Titelmasterformat durch Klicken bearbeiten</a:t>
            </a:r>
            <a:endParaRPr lang="de-DE" dirty="0"/>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smtClean="0"/>
              <a:t>Textmasterformate durch Klicken bearbeiten</a:t>
            </a:r>
          </a:p>
        </p:txBody>
      </p:sp>
      <p:sp>
        <p:nvSpPr>
          <p:cNvPr id="4"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dirty="0"/>
          </a:p>
        </p:txBody>
      </p:sp>
      <p:sp>
        <p:nvSpPr>
          <p:cNvPr id="3" name="Inhaltsplatzhalter 2"/>
          <p:cNvSpPr>
            <a:spLocks noGrp="1"/>
          </p:cNvSpPr>
          <p:nvPr>
            <p:ph sz="half" idx="1"/>
          </p:nvPr>
        </p:nvSpPr>
        <p:spPr>
          <a:xfrm>
            <a:off x="392113" y="1198563"/>
            <a:ext cx="4102100" cy="4894262"/>
          </a:xfrm>
        </p:spPr>
        <p:txBody>
          <a:bodyPr/>
          <a:lstStyle>
            <a:lvl1pPr>
              <a:defRPr sz="2000"/>
            </a:lvl1pPr>
            <a:lvl2pPr>
              <a:defRPr sz="1600"/>
            </a:lvl2pPr>
            <a:lvl3pPr>
              <a:defRPr sz="1400"/>
            </a:lvl3pPr>
            <a:lvl4pPr>
              <a:defRPr sz="1400"/>
            </a:lvl4pPr>
            <a:lvl5pPr>
              <a:defRPr sz="14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4" name="Inhaltsplatzhalter 3"/>
          <p:cNvSpPr>
            <a:spLocks noGrp="1"/>
          </p:cNvSpPr>
          <p:nvPr>
            <p:ph sz="half" idx="2"/>
          </p:nvPr>
        </p:nvSpPr>
        <p:spPr>
          <a:xfrm>
            <a:off x="4646613" y="1198563"/>
            <a:ext cx="4102100" cy="4894262"/>
          </a:xfrm>
        </p:spPr>
        <p:txBody>
          <a:bodyPr/>
          <a:lstStyle>
            <a:lvl1pPr>
              <a:defRPr sz="2000"/>
            </a:lvl1pPr>
            <a:lvl2pPr>
              <a:defRPr sz="1600"/>
            </a:lvl2pPr>
            <a:lvl3pPr>
              <a:defRPr sz="1400"/>
            </a:lvl3pPr>
            <a:lvl4pPr>
              <a:defRPr sz="1400"/>
            </a:lvl4pPr>
            <a:lvl5pPr>
              <a:defRPr sz="12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5"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de-DE" smtClean="0"/>
              <a:t>Titelmasterformat durch Klicken bearbeiten</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lstStyle>
            <a:lvl1pPr algn="l">
              <a:defRPr sz="2000" b="1"/>
            </a:lvl1pPr>
          </a:lstStyle>
          <a:p>
            <a:r>
              <a:rPr lang="de-DE" smtClean="0"/>
              <a:t>Titelmasterformat durch Klicken bearbeiten</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lstStyle>
            <a:lvl1pPr algn="l">
              <a:defRPr sz="2000" b="1"/>
            </a:lvl1pPr>
          </a:lstStyle>
          <a:p>
            <a:r>
              <a:rPr lang="de-DE" smtClean="0"/>
              <a:t>Titelmasterformat durch Klicken bearbeiten</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de-DE" noProof="0" smtClean="0"/>
              <a:t>Bild durch Klicken auf Symbol hinzufügen</a:t>
            </a:r>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Rectangle 5"/>
          <p:cNvSpPr>
            <a:spLocks noGrp="1" noChangeArrowheads="1"/>
          </p:cNvSpPr>
          <p:nvPr>
            <p:ph type="ftr" sz="quarter" idx="10"/>
          </p:nvPr>
        </p:nvSpPr>
        <p:spPr>
          <a:ln/>
        </p:spPr>
        <p:txBody>
          <a:bodyPr/>
          <a:lstStyle>
            <a:lvl1pPr>
              <a:defRPr/>
            </a:lvl1pPr>
          </a:lstStyle>
          <a:p>
            <a:r>
              <a:rPr lang="de-DE" dirty="0" smtClean="0"/>
              <a:t>Dr. Joachim Benner</a:t>
            </a:r>
            <a:endParaRPr lang="de-DE"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3" name="Picture 9" descr="II_rahmen_neu_folge"/>
          <p:cNvPicPr>
            <a:picLocks noChangeAspect="1" noChangeArrowheads="1"/>
          </p:cNvPicPr>
          <p:nvPr/>
        </p:nvPicPr>
        <p:blipFill>
          <a:blip r:embed="rId13" cstate="print"/>
          <a:srcRect/>
          <a:stretch>
            <a:fillRect/>
          </a:stretch>
        </p:blipFill>
        <p:spPr bwMode="auto">
          <a:xfrm>
            <a:off x="0" y="0"/>
            <a:ext cx="9144000" cy="6858000"/>
          </a:xfrm>
          <a:prstGeom prst="rect">
            <a:avLst/>
          </a:prstGeom>
          <a:noFill/>
        </p:spPr>
      </p:pic>
      <p:sp>
        <p:nvSpPr>
          <p:cNvPr id="1027" name="Rectangle 2"/>
          <p:cNvSpPr>
            <a:spLocks noGrp="1" noChangeArrowheads="1"/>
          </p:cNvSpPr>
          <p:nvPr>
            <p:ph type="title"/>
          </p:nvPr>
        </p:nvSpPr>
        <p:spPr bwMode="auto">
          <a:xfrm>
            <a:off x="390525" y="333375"/>
            <a:ext cx="6911975" cy="56197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de-DE" smtClean="0"/>
              <a:t>Folientitel durch klicken hinzufügen</a:t>
            </a:r>
          </a:p>
        </p:txBody>
      </p:sp>
      <p:sp>
        <p:nvSpPr>
          <p:cNvPr id="1028" name="Rectangle 3"/>
          <p:cNvSpPr>
            <a:spLocks noGrp="1" noChangeArrowheads="1"/>
          </p:cNvSpPr>
          <p:nvPr>
            <p:ph type="body" idx="1"/>
          </p:nvPr>
        </p:nvSpPr>
        <p:spPr bwMode="auto">
          <a:xfrm>
            <a:off x="392113" y="1198563"/>
            <a:ext cx="8356600" cy="48942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de-DE" smtClean="0"/>
              <a:t>Karlsruhe Institute of Technology (KIT).</a:t>
            </a:r>
          </a:p>
          <a:p>
            <a:pPr lvl="1"/>
            <a:r>
              <a:rPr lang="de-DE" smtClean="0"/>
              <a:t>Zweite Ebene</a:t>
            </a:r>
          </a:p>
          <a:p>
            <a:pPr lvl="2"/>
            <a:r>
              <a:rPr lang="de-DE" smtClean="0"/>
              <a:t>Dritte Ebene</a:t>
            </a:r>
          </a:p>
          <a:p>
            <a:pPr lvl="3"/>
            <a:r>
              <a:rPr lang="de-DE" smtClean="0"/>
              <a:t>Vierte Ebene</a:t>
            </a:r>
          </a:p>
          <a:p>
            <a:pPr lvl="4"/>
            <a:r>
              <a:rPr lang="de-DE" smtClean="0"/>
              <a:t>Fünfte Ebene</a:t>
            </a:r>
          </a:p>
        </p:txBody>
      </p:sp>
      <p:sp>
        <p:nvSpPr>
          <p:cNvPr id="1029" name="Rectangle 5"/>
          <p:cNvSpPr>
            <a:spLocks noGrp="1" noChangeArrowheads="1"/>
          </p:cNvSpPr>
          <p:nvPr>
            <p:ph type="ftr" sz="quarter" idx="3"/>
          </p:nvPr>
        </p:nvSpPr>
        <p:spPr bwMode="auto">
          <a:xfrm>
            <a:off x="1690688" y="6454775"/>
            <a:ext cx="4176712" cy="360363"/>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a:spcBef>
                <a:spcPct val="50000"/>
              </a:spcBef>
              <a:defRPr sz="900"/>
            </a:lvl1pPr>
          </a:lstStyle>
          <a:p>
            <a:r>
              <a:rPr lang="de-DE" smtClean="0"/>
              <a:t>Dr. Joachim Benner</a:t>
            </a:r>
            <a:endParaRPr lang="de-DE" dirty="0"/>
          </a:p>
        </p:txBody>
      </p:sp>
      <p:sp>
        <p:nvSpPr>
          <p:cNvPr id="1034" name="Text Box 10"/>
          <p:cNvSpPr txBox="1">
            <a:spLocks noChangeArrowheads="1"/>
          </p:cNvSpPr>
          <p:nvPr/>
        </p:nvSpPr>
        <p:spPr bwMode="auto">
          <a:xfrm>
            <a:off x="6011863" y="6453188"/>
            <a:ext cx="2736850" cy="360362"/>
          </a:xfrm>
          <a:prstGeom prst="rect">
            <a:avLst/>
          </a:prstGeom>
          <a:noFill/>
          <a:ln w="9525">
            <a:noFill/>
            <a:miter lim="800000"/>
            <a:headEnd/>
            <a:tailEnd/>
          </a:ln>
          <a:effectLst/>
        </p:spPr>
        <p:txBody>
          <a:bodyPr lIns="0" tIns="0" rIns="0" bIns="0"/>
          <a:lstStyle/>
          <a:p>
            <a:pPr algn="r">
              <a:spcBef>
                <a:spcPct val="50000"/>
              </a:spcBef>
            </a:pPr>
            <a:r>
              <a:rPr lang="de-DE" sz="900" dirty="0" smtClean="0"/>
              <a:t>Institut für Angewandte</a:t>
            </a:r>
            <a:r>
              <a:rPr lang="de-DE" sz="900" baseline="0" dirty="0" smtClean="0"/>
              <a:t> Informatik</a:t>
            </a:r>
            <a:endParaRPr lang="de-DE" sz="900" dirty="0"/>
          </a:p>
        </p:txBody>
      </p:sp>
      <p:sp>
        <p:nvSpPr>
          <p:cNvPr id="1035" name="Text Box 11"/>
          <p:cNvSpPr txBox="1">
            <a:spLocks noChangeArrowheads="1"/>
          </p:cNvSpPr>
          <p:nvPr/>
        </p:nvSpPr>
        <p:spPr bwMode="auto">
          <a:xfrm>
            <a:off x="250825" y="6453188"/>
            <a:ext cx="325438" cy="215900"/>
          </a:xfrm>
          <a:prstGeom prst="rect">
            <a:avLst/>
          </a:prstGeom>
          <a:noFill/>
          <a:ln w="9525">
            <a:noFill/>
            <a:miter lim="800000"/>
            <a:headEnd/>
            <a:tailEnd/>
          </a:ln>
          <a:effectLst/>
        </p:spPr>
        <p:txBody>
          <a:bodyPr lIns="0" tIns="0" rIns="0" bIns="0"/>
          <a:lstStyle/>
          <a:p>
            <a:pPr>
              <a:spcBef>
                <a:spcPct val="50000"/>
              </a:spcBef>
            </a:pPr>
            <a:fld id="{DDA2C543-E29F-40D1-A2E3-5095C7A5CC3A}" type="slidenum">
              <a:rPr lang="de-DE" sz="900" b="1"/>
              <a:pPr>
                <a:spcBef>
                  <a:spcPct val="50000"/>
                </a:spcBef>
              </a:pPr>
              <a:t>‹Nr.›</a:t>
            </a:fld>
            <a:endParaRPr lang="de-DE" sz="900" b="1"/>
          </a:p>
        </p:txBody>
      </p:sp>
      <p:pic>
        <p:nvPicPr>
          <p:cNvPr id="1037" name="Picture 13" descr="KIT-Logo-rgb_de"/>
          <p:cNvPicPr>
            <a:picLocks noChangeAspect="1" noChangeArrowheads="1"/>
          </p:cNvPicPr>
          <p:nvPr/>
        </p:nvPicPr>
        <p:blipFill>
          <a:blip r:embed="rId14" cstate="print"/>
          <a:srcRect/>
          <a:stretch>
            <a:fillRect/>
          </a:stretch>
        </p:blipFill>
        <p:spPr bwMode="auto">
          <a:xfrm>
            <a:off x="7667625" y="333375"/>
            <a:ext cx="1076325" cy="496888"/>
          </a:xfrm>
          <a:prstGeom prst="rect">
            <a:avLst/>
          </a:prstGeom>
          <a:noFill/>
        </p:spPr>
      </p:pic>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hdr="0"/>
  <p:txStyles>
    <p:titleStyle>
      <a:lvl1pPr algn="l" rtl="0" eaLnBrk="1" fontAlgn="base" hangingPunct="1">
        <a:spcBef>
          <a:spcPct val="0"/>
        </a:spcBef>
        <a:spcAft>
          <a:spcPct val="0"/>
        </a:spcAft>
        <a:defRPr sz="2400" b="1">
          <a:solidFill>
            <a:schemeClr val="tx2"/>
          </a:solidFill>
          <a:latin typeface="+mj-lt"/>
          <a:ea typeface="+mj-ea"/>
          <a:cs typeface="+mj-cs"/>
        </a:defRPr>
      </a:lvl1pPr>
      <a:lvl2pPr algn="l" rtl="0" eaLnBrk="1" fontAlgn="base" hangingPunct="1">
        <a:spcBef>
          <a:spcPct val="0"/>
        </a:spcBef>
        <a:spcAft>
          <a:spcPct val="0"/>
        </a:spcAft>
        <a:defRPr sz="2400" b="1">
          <a:solidFill>
            <a:schemeClr val="tx2"/>
          </a:solidFill>
          <a:latin typeface="Arial" charset="0"/>
        </a:defRPr>
      </a:lvl2pPr>
      <a:lvl3pPr algn="l" rtl="0" eaLnBrk="1" fontAlgn="base" hangingPunct="1">
        <a:spcBef>
          <a:spcPct val="0"/>
        </a:spcBef>
        <a:spcAft>
          <a:spcPct val="0"/>
        </a:spcAft>
        <a:defRPr sz="2400" b="1">
          <a:solidFill>
            <a:schemeClr val="tx2"/>
          </a:solidFill>
          <a:latin typeface="Arial" charset="0"/>
        </a:defRPr>
      </a:lvl3pPr>
      <a:lvl4pPr algn="l" rtl="0" eaLnBrk="1" fontAlgn="base" hangingPunct="1">
        <a:spcBef>
          <a:spcPct val="0"/>
        </a:spcBef>
        <a:spcAft>
          <a:spcPct val="0"/>
        </a:spcAft>
        <a:defRPr sz="2400" b="1">
          <a:solidFill>
            <a:schemeClr val="tx2"/>
          </a:solidFill>
          <a:latin typeface="Arial" charset="0"/>
        </a:defRPr>
      </a:lvl4pPr>
      <a:lvl5pPr algn="l" rtl="0" eaLnBrk="1" fontAlgn="base" hangingPunct="1">
        <a:spcBef>
          <a:spcPct val="0"/>
        </a:spcBef>
        <a:spcAft>
          <a:spcPct val="0"/>
        </a:spcAft>
        <a:defRPr sz="2400" b="1">
          <a:solidFill>
            <a:schemeClr val="tx2"/>
          </a:solidFill>
          <a:latin typeface="Arial" charset="0"/>
        </a:defRPr>
      </a:lvl5pPr>
      <a:lvl6pPr marL="457200" algn="l" rtl="0" eaLnBrk="1" fontAlgn="base" hangingPunct="1">
        <a:spcBef>
          <a:spcPct val="0"/>
        </a:spcBef>
        <a:spcAft>
          <a:spcPct val="0"/>
        </a:spcAft>
        <a:defRPr sz="2400" b="1">
          <a:solidFill>
            <a:schemeClr val="tx2"/>
          </a:solidFill>
          <a:latin typeface="Arial" charset="0"/>
        </a:defRPr>
      </a:lvl6pPr>
      <a:lvl7pPr marL="914400" algn="l" rtl="0" eaLnBrk="1" fontAlgn="base" hangingPunct="1">
        <a:spcBef>
          <a:spcPct val="0"/>
        </a:spcBef>
        <a:spcAft>
          <a:spcPct val="0"/>
        </a:spcAft>
        <a:defRPr sz="2400" b="1">
          <a:solidFill>
            <a:schemeClr val="tx2"/>
          </a:solidFill>
          <a:latin typeface="Arial" charset="0"/>
        </a:defRPr>
      </a:lvl7pPr>
      <a:lvl8pPr marL="1371600" algn="l" rtl="0" eaLnBrk="1" fontAlgn="base" hangingPunct="1">
        <a:spcBef>
          <a:spcPct val="0"/>
        </a:spcBef>
        <a:spcAft>
          <a:spcPct val="0"/>
        </a:spcAft>
        <a:defRPr sz="2400" b="1">
          <a:solidFill>
            <a:schemeClr val="tx2"/>
          </a:solidFill>
          <a:latin typeface="Arial" charset="0"/>
        </a:defRPr>
      </a:lvl8pPr>
      <a:lvl9pPr marL="1828800" algn="l" rtl="0" eaLnBrk="1" fontAlgn="base" hangingPunct="1">
        <a:spcBef>
          <a:spcPct val="0"/>
        </a:spcBef>
        <a:spcAft>
          <a:spcPct val="0"/>
        </a:spcAft>
        <a:defRPr sz="2400" b="1">
          <a:solidFill>
            <a:schemeClr val="tx2"/>
          </a:solidFill>
          <a:latin typeface="Arial" charset="0"/>
        </a:defRPr>
      </a:lvl9pPr>
    </p:titleStyle>
    <p:bodyStyle>
      <a:lvl1pPr marL="342900" indent="-342900" algn="l" rtl="0" eaLnBrk="1" fontAlgn="base" hangingPunct="1">
        <a:spcBef>
          <a:spcPct val="20000"/>
        </a:spcBef>
        <a:spcAft>
          <a:spcPct val="0"/>
        </a:spcAft>
        <a:buSzPct val="70000"/>
        <a:buBlip>
          <a:blip r:embed="rId15"/>
        </a:buBlip>
        <a:defRPr sz="2400">
          <a:solidFill>
            <a:schemeClr val="tx1"/>
          </a:solidFill>
          <a:latin typeface="+mn-lt"/>
          <a:ea typeface="+mn-ea"/>
          <a:cs typeface="+mn-cs"/>
        </a:defRPr>
      </a:lvl1pPr>
      <a:lvl2pPr marL="742950" indent="-285750" algn="l" rtl="0" eaLnBrk="1" fontAlgn="base" hangingPunct="1">
        <a:spcBef>
          <a:spcPct val="20000"/>
        </a:spcBef>
        <a:spcAft>
          <a:spcPct val="0"/>
        </a:spcAft>
        <a:buSzPct val="60000"/>
        <a:buBlip>
          <a:blip r:embed="rId15"/>
        </a:buBlip>
        <a:defRPr sz="2000">
          <a:solidFill>
            <a:schemeClr val="tx1"/>
          </a:solidFill>
          <a:latin typeface="+mn-lt"/>
        </a:defRPr>
      </a:lvl2pPr>
      <a:lvl3pPr marL="1143000" indent="-228600" algn="l" rtl="0" eaLnBrk="1" fontAlgn="base" hangingPunct="1">
        <a:spcBef>
          <a:spcPct val="20000"/>
        </a:spcBef>
        <a:spcAft>
          <a:spcPct val="0"/>
        </a:spcAft>
        <a:buSzPct val="60000"/>
        <a:buBlip>
          <a:blip r:embed="rId15"/>
        </a:buBlip>
        <a:defRPr sz="2400">
          <a:solidFill>
            <a:schemeClr val="tx1"/>
          </a:solidFill>
          <a:latin typeface="+mn-lt"/>
        </a:defRPr>
      </a:lvl3pPr>
      <a:lvl4pPr marL="1600200" indent="-228600" algn="l" rtl="0" eaLnBrk="1" fontAlgn="base" hangingPunct="1">
        <a:spcBef>
          <a:spcPct val="20000"/>
        </a:spcBef>
        <a:spcAft>
          <a:spcPct val="0"/>
        </a:spcAft>
        <a:buSzPct val="60000"/>
        <a:buBlip>
          <a:blip r:embed="rId15"/>
        </a:buBlip>
        <a:defRPr sz="1600">
          <a:solidFill>
            <a:schemeClr val="tx1"/>
          </a:solidFill>
          <a:latin typeface="+mn-lt"/>
        </a:defRPr>
      </a:lvl4pPr>
      <a:lvl5pPr marL="2057400" indent="-228600" algn="l" rtl="0" eaLnBrk="1" fontAlgn="base" hangingPunct="1">
        <a:spcBef>
          <a:spcPct val="20000"/>
        </a:spcBef>
        <a:spcAft>
          <a:spcPct val="0"/>
        </a:spcAft>
        <a:buSzPct val="60000"/>
        <a:buBlip>
          <a:blip r:embed="rId15"/>
        </a:buBlip>
        <a:defRPr sz="1400">
          <a:solidFill>
            <a:schemeClr val="tx1"/>
          </a:solidFill>
          <a:latin typeface="+mn-lt"/>
        </a:defRPr>
      </a:lvl5pPr>
      <a:lvl6pPr marL="2514600" indent="-228600" algn="l" rtl="0" eaLnBrk="1" fontAlgn="base" hangingPunct="1">
        <a:spcBef>
          <a:spcPct val="20000"/>
        </a:spcBef>
        <a:spcAft>
          <a:spcPct val="0"/>
        </a:spcAft>
        <a:buSzPct val="60000"/>
        <a:buBlip>
          <a:blip r:embed="rId15"/>
        </a:buBlip>
        <a:defRPr sz="1400">
          <a:solidFill>
            <a:schemeClr val="tx1"/>
          </a:solidFill>
          <a:latin typeface="+mn-lt"/>
        </a:defRPr>
      </a:lvl6pPr>
      <a:lvl7pPr marL="2971800" indent="-228600" algn="l" rtl="0" eaLnBrk="1" fontAlgn="base" hangingPunct="1">
        <a:spcBef>
          <a:spcPct val="20000"/>
        </a:spcBef>
        <a:spcAft>
          <a:spcPct val="0"/>
        </a:spcAft>
        <a:buSzPct val="60000"/>
        <a:buBlip>
          <a:blip r:embed="rId15"/>
        </a:buBlip>
        <a:defRPr sz="1400">
          <a:solidFill>
            <a:schemeClr val="tx1"/>
          </a:solidFill>
          <a:latin typeface="+mn-lt"/>
        </a:defRPr>
      </a:lvl7pPr>
      <a:lvl8pPr marL="3429000" indent="-228600" algn="l" rtl="0" eaLnBrk="1" fontAlgn="base" hangingPunct="1">
        <a:spcBef>
          <a:spcPct val="20000"/>
        </a:spcBef>
        <a:spcAft>
          <a:spcPct val="0"/>
        </a:spcAft>
        <a:buSzPct val="60000"/>
        <a:buBlip>
          <a:blip r:embed="rId15"/>
        </a:buBlip>
        <a:defRPr sz="1400">
          <a:solidFill>
            <a:schemeClr val="tx1"/>
          </a:solidFill>
          <a:latin typeface="+mn-lt"/>
        </a:defRPr>
      </a:lvl8pPr>
      <a:lvl9pPr marL="3886200" indent="-228600" algn="l" rtl="0" eaLnBrk="1" fontAlgn="base" hangingPunct="1">
        <a:spcBef>
          <a:spcPct val="20000"/>
        </a:spcBef>
        <a:spcAft>
          <a:spcPct val="0"/>
        </a:spcAft>
        <a:buSzPct val="60000"/>
        <a:buBlip>
          <a:blip r:embed="rId15"/>
        </a:buBlip>
        <a:defRPr sz="14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6.xml"/><Relationship Id="rId5" Type="http://schemas.openxmlformats.org/officeDocument/2006/relationships/image" Target="../media/image13.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95288" y="1340769"/>
            <a:ext cx="8389937" cy="792832"/>
          </a:xfrm>
        </p:spPr>
        <p:txBody>
          <a:bodyPr/>
          <a:lstStyle/>
          <a:p>
            <a:pPr eaLnBrk="1" hangingPunct="1"/>
            <a:r>
              <a:rPr lang="de-DE" dirty="0" smtClean="0"/>
              <a:t>Workshop CityGML WP9 – Other </a:t>
            </a:r>
            <a:r>
              <a:rPr lang="de-DE" dirty="0" err="1" smtClean="0"/>
              <a:t>Constructions</a:t>
            </a:r>
            <a:r>
              <a:rPr lang="de-DE" dirty="0" smtClean="0"/>
              <a:t> </a:t>
            </a:r>
          </a:p>
        </p:txBody>
      </p:sp>
      <p:sp>
        <p:nvSpPr>
          <p:cNvPr id="3075" name="Rectangle 3"/>
          <p:cNvSpPr>
            <a:spLocks noGrp="1" noChangeArrowheads="1"/>
          </p:cNvSpPr>
          <p:nvPr>
            <p:ph type="subTitle" idx="1"/>
          </p:nvPr>
        </p:nvSpPr>
        <p:spPr>
          <a:xfrm>
            <a:off x="396875" y="2349500"/>
            <a:ext cx="8370888" cy="620713"/>
          </a:xfrm>
        </p:spPr>
        <p:txBody>
          <a:bodyPr/>
          <a:lstStyle/>
          <a:p>
            <a:pPr eaLnBrk="1" hangingPunct="1"/>
            <a:r>
              <a:rPr lang="de-DE" dirty="0" smtClean="0"/>
              <a:t>Joachim Benner, KIT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solidFill>
                  <a:srgbClr val="FF0000"/>
                </a:solidFill>
              </a:rPr>
              <a:t>Utility Networks</a:t>
            </a:r>
            <a:endParaRPr lang="en-US" dirty="0">
              <a:solidFill>
                <a:srgbClr val="FF0000"/>
              </a:solidFill>
            </a:endParaRPr>
          </a:p>
        </p:txBody>
      </p:sp>
      <p:sp>
        <p:nvSpPr>
          <p:cNvPr id="4" name="Inhaltsplatzhalter 3"/>
          <p:cNvSpPr>
            <a:spLocks noGrp="1"/>
          </p:cNvSpPr>
          <p:nvPr>
            <p:ph idx="1"/>
          </p:nvPr>
        </p:nvSpPr>
        <p:spPr/>
        <p:txBody>
          <a:bodyPr/>
          <a:lstStyle/>
          <a:p>
            <a:r>
              <a:rPr lang="en-US" dirty="0" smtClean="0"/>
              <a:t>This new thematic area will be developed in WP10</a:t>
            </a:r>
          </a:p>
          <a:p>
            <a:r>
              <a:rPr lang="en-US" dirty="0" smtClean="0"/>
              <a:t>Actually, only a two years old, preliminary version of a CityGML 2.0 ADE is known</a:t>
            </a:r>
          </a:p>
          <a:p>
            <a:r>
              <a:rPr lang="en-US" dirty="0" smtClean="0"/>
              <a:t>Especially, is not clear whether the Utility Networks module also handles infrastructure objects like masts, tanks, shafts, …</a:t>
            </a:r>
            <a:endParaRPr lang="en-US" dirty="0"/>
          </a:p>
        </p:txBody>
      </p:sp>
      <p:sp>
        <p:nvSpPr>
          <p:cNvPr id="3" name="Fußzeilenplatzhalter 2"/>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39398064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Summary</a:t>
            </a:r>
            <a:endParaRPr lang="en-US" dirty="0"/>
          </a:p>
        </p:txBody>
      </p:sp>
      <p:sp>
        <p:nvSpPr>
          <p:cNvPr id="3" name="Inhaltsplatzhalter 2"/>
          <p:cNvSpPr>
            <a:spLocks noGrp="1"/>
          </p:cNvSpPr>
          <p:nvPr>
            <p:ph idx="1"/>
          </p:nvPr>
        </p:nvSpPr>
        <p:spPr/>
        <p:txBody>
          <a:bodyPr/>
          <a:lstStyle/>
          <a:p>
            <a:r>
              <a:rPr lang="en-US" dirty="0" smtClean="0"/>
              <a:t>The CityGML ontology is not very consistent, strict and complete, especially in the area of </a:t>
            </a:r>
            <a:r>
              <a:rPr lang="en-US" dirty="0" smtClean="0">
                <a:solidFill>
                  <a:srgbClr val="FF0000"/>
                </a:solidFill>
              </a:rPr>
              <a:t>technical infrastructure</a:t>
            </a:r>
          </a:p>
          <a:p>
            <a:r>
              <a:rPr lang="en-US" dirty="0" smtClean="0"/>
              <a:t>There are some specific thematic areas for technical infrastructure, but there exist a lot of thematic areas not covered by </a:t>
            </a:r>
            <a:r>
              <a:rPr lang="en-US" dirty="0" err="1" smtClean="0"/>
              <a:t>CityGML</a:t>
            </a:r>
            <a:r>
              <a:rPr lang="en-US" dirty="0" smtClean="0"/>
              <a:t> 2.0</a:t>
            </a:r>
          </a:p>
          <a:p>
            <a:pPr lvl="1"/>
            <a:r>
              <a:rPr lang="en-US" dirty="0" smtClean="0"/>
              <a:t>Protection against natural hazards (dams, walls, …)</a:t>
            </a:r>
          </a:p>
          <a:p>
            <a:pPr lvl="1"/>
            <a:r>
              <a:rPr lang="en-US" dirty="0" smtClean="0"/>
              <a:t>Water infrastructure (barriers, locks, …)</a:t>
            </a:r>
          </a:p>
          <a:p>
            <a:pPr lvl="1"/>
            <a:r>
              <a:rPr lang="en-US" dirty="0" smtClean="0"/>
              <a:t>Traffic infrastructure (terminals, gantry cranes, …)</a:t>
            </a:r>
          </a:p>
          <a:p>
            <a:pPr lvl="1"/>
            <a:r>
              <a:rPr lang="en-US" dirty="0" smtClean="0"/>
              <a:t>Industrial facilities</a:t>
            </a:r>
          </a:p>
          <a:p>
            <a:pPr lvl="1"/>
            <a:r>
              <a:rPr lang="en-US" dirty="0" smtClean="0"/>
              <a:t>Monuments</a:t>
            </a:r>
          </a:p>
          <a:p>
            <a:pPr lvl="1"/>
            <a:r>
              <a:rPr lang="en-US" dirty="0" smtClean="0"/>
              <a:t>…</a:t>
            </a:r>
          </a:p>
          <a:p>
            <a:r>
              <a:rPr lang="en-US" dirty="0" smtClean="0"/>
              <a:t>The concept of </a:t>
            </a:r>
            <a:r>
              <a:rPr lang="en-US" dirty="0" err="1" smtClean="0"/>
              <a:t>CityFurniture</a:t>
            </a:r>
            <a:r>
              <a:rPr lang="en-US" dirty="0" smtClean="0"/>
              <a:t> is not exactly defined, but illustrated by examples and use-cases</a:t>
            </a:r>
            <a:endParaRPr lang="en-US" dirty="0"/>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32248421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What can be done?</a:t>
            </a:r>
            <a:endParaRPr lang="en-US"/>
          </a:p>
        </p:txBody>
      </p:sp>
      <p:sp>
        <p:nvSpPr>
          <p:cNvPr id="3" name="Inhaltsplatzhalter 2"/>
          <p:cNvSpPr>
            <a:spLocks noGrp="1"/>
          </p:cNvSpPr>
          <p:nvPr>
            <p:ph idx="1"/>
          </p:nvPr>
        </p:nvSpPr>
        <p:spPr/>
        <p:txBody>
          <a:bodyPr/>
          <a:lstStyle/>
          <a:p>
            <a:r>
              <a:rPr lang="en-US" dirty="0" smtClean="0"/>
              <a:t>Definition of one (or more) additional </a:t>
            </a:r>
            <a:r>
              <a:rPr lang="en-US" dirty="0" err="1" smtClean="0"/>
              <a:t>CityGML</a:t>
            </a:r>
            <a:r>
              <a:rPr lang="en-US" dirty="0" smtClean="0"/>
              <a:t> feature type(s) to cover the missing real world objects</a:t>
            </a:r>
          </a:p>
          <a:p>
            <a:pPr lvl="1"/>
            <a:r>
              <a:rPr lang="en-US" dirty="0" smtClean="0"/>
              <a:t>This makes the poor ontological structure of </a:t>
            </a:r>
            <a:r>
              <a:rPr lang="en-US" dirty="0" err="1" smtClean="0"/>
              <a:t>CityGML</a:t>
            </a:r>
            <a:r>
              <a:rPr lang="en-US" dirty="0" smtClean="0"/>
              <a:t> even worse</a:t>
            </a:r>
          </a:p>
          <a:p>
            <a:r>
              <a:rPr lang="en-US" dirty="0" smtClean="0"/>
              <a:t>Revision of the complete </a:t>
            </a:r>
            <a:r>
              <a:rPr lang="en-US" dirty="0" err="1" smtClean="0"/>
              <a:t>CityGML</a:t>
            </a:r>
            <a:r>
              <a:rPr lang="en-US" dirty="0" smtClean="0"/>
              <a:t> structure to define a better ontology</a:t>
            </a:r>
          </a:p>
          <a:p>
            <a:pPr lvl="1"/>
            <a:r>
              <a:rPr lang="en-US" dirty="0" smtClean="0"/>
              <a:t>Actually, there is no corresponding change request </a:t>
            </a:r>
          </a:p>
          <a:p>
            <a:pPr lvl="1"/>
            <a:r>
              <a:rPr lang="en-US" dirty="0" smtClean="0"/>
              <a:t>Very difficult to perform within the organization structure of 14 independent working groups</a:t>
            </a:r>
            <a:endParaRPr lang="en-US" dirty="0"/>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1799310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Proposal</a:t>
            </a:r>
            <a:r>
              <a:rPr lang="de-DE" dirty="0" smtClean="0"/>
              <a:t> KIT</a:t>
            </a:r>
            <a:endParaRPr lang="de-DE" dirty="0"/>
          </a:p>
        </p:txBody>
      </p:sp>
      <p:sp>
        <p:nvSpPr>
          <p:cNvPr id="3" name="Inhaltsplatzhalter 2"/>
          <p:cNvSpPr>
            <a:spLocks noGrp="1"/>
          </p:cNvSpPr>
          <p:nvPr>
            <p:ph idx="1"/>
          </p:nvPr>
        </p:nvSpPr>
        <p:spPr/>
        <p:txBody>
          <a:bodyPr/>
          <a:lstStyle/>
          <a:p>
            <a:r>
              <a:rPr lang="de-DE" dirty="0" err="1" smtClean="0"/>
              <a:t>Renaming</a:t>
            </a:r>
            <a:r>
              <a:rPr lang="de-DE" dirty="0" smtClean="0"/>
              <a:t> </a:t>
            </a:r>
            <a:r>
              <a:rPr lang="de-DE" i="1" dirty="0" err="1" smtClean="0"/>
              <a:t>AbstractSite</a:t>
            </a:r>
            <a:r>
              <a:rPr lang="de-DE" dirty="0" smtClean="0"/>
              <a:t> </a:t>
            </a:r>
            <a:r>
              <a:rPr lang="de-DE" dirty="0" smtClean="0">
                <a:sym typeface="Wingdings" pitchFamily="2" charset="2"/>
              </a:rPr>
              <a:t> </a:t>
            </a:r>
            <a:r>
              <a:rPr lang="de-DE" i="1" dirty="0" err="1" smtClean="0">
                <a:sym typeface="Wingdings" pitchFamily="2" charset="2"/>
              </a:rPr>
              <a:t>AbstractTechnicalObject</a:t>
            </a:r>
            <a:endParaRPr lang="de-DE" i="1" dirty="0" smtClean="0">
              <a:sym typeface="Wingdings" pitchFamily="2" charset="2"/>
            </a:endParaRPr>
          </a:p>
          <a:p>
            <a:r>
              <a:rPr lang="de-DE" dirty="0" smtClean="0">
                <a:sym typeface="Wingdings" pitchFamily="2" charset="2"/>
              </a:rPr>
              <a:t>New </a:t>
            </a:r>
            <a:r>
              <a:rPr lang="de-DE" dirty="0" err="1" smtClean="0">
                <a:sym typeface="Wingdings" pitchFamily="2" charset="2"/>
              </a:rPr>
              <a:t>properties</a:t>
            </a:r>
            <a:r>
              <a:rPr lang="de-DE" dirty="0" smtClean="0">
                <a:sym typeface="Wingdings" pitchFamily="2" charset="2"/>
              </a:rPr>
              <a:t> </a:t>
            </a:r>
            <a:r>
              <a:rPr lang="de-DE" dirty="0" err="1" smtClean="0">
                <a:sym typeface="Wingdings" pitchFamily="2" charset="2"/>
              </a:rPr>
              <a:t>for</a:t>
            </a:r>
            <a:r>
              <a:rPr lang="de-DE" dirty="0" smtClean="0">
                <a:sym typeface="Wingdings" pitchFamily="2" charset="2"/>
              </a:rPr>
              <a:t> </a:t>
            </a:r>
            <a:r>
              <a:rPr lang="de-DE" i="1" dirty="0" err="1" smtClean="0">
                <a:sym typeface="Wingdings" pitchFamily="2" charset="2"/>
              </a:rPr>
              <a:t>AbstractTechnicalObject</a:t>
            </a:r>
            <a:r>
              <a:rPr lang="de-DE" i="1" dirty="0" smtClean="0">
                <a:sym typeface="Wingdings" pitchFamily="2" charset="2"/>
              </a:rPr>
              <a:t>:</a:t>
            </a:r>
          </a:p>
          <a:p>
            <a:pPr lvl="1"/>
            <a:r>
              <a:rPr lang="de-DE" dirty="0" err="1" smtClean="0">
                <a:sym typeface="Wingdings" pitchFamily="2" charset="2"/>
              </a:rPr>
              <a:t>Condition</a:t>
            </a:r>
            <a:r>
              <a:rPr lang="de-DE" dirty="0" smtClean="0">
                <a:sym typeface="Wingdings" pitchFamily="2" charset="2"/>
              </a:rPr>
              <a:t> </a:t>
            </a:r>
            <a:r>
              <a:rPr lang="de-DE" dirty="0" err="1" smtClean="0">
                <a:sym typeface="Wingdings" pitchFamily="2" charset="2"/>
              </a:rPr>
              <a:t>of</a:t>
            </a:r>
            <a:r>
              <a:rPr lang="de-DE" dirty="0" smtClean="0">
                <a:sym typeface="Wingdings" pitchFamily="2" charset="2"/>
              </a:rPr>
              <a:t> </a:t>
            </a:r>
            <a:r>
              <a:rPr lang="de-DE" dirty="0" err="1" smtClean="0">
                <a:sym typeface="Wingdings" pitchFamily="2" charset="2"/>
              </a:rPr>
              <a:t>Construction</a:t>
            </a:r>
            <a:endParaRPr lang="de-DE" dirty="0" smtClean="0">
              <a:sym typeface="Wingdings" pitchFamily="2" charset="2"/>
            </a:endParaRPr>
          </a:p>
          <a:p>
            <a:pPr lvl="1"/>
            <a:r>
              <a:rPr lang="de-DE" dirty="0" smtClean="0">
                <a:sym typeface="Wingdings" pitchFamily="2" charset="2"/>
              </a:rPr>
              <a:t>Dates (</a:t>
            </a:r>
            <a:r>
              <a:rPr lang="de-DE" dirty="0" err="1" smtClean="0">
                <a:sym typeface="Wingdings" pitchFamily="2" charset="2"/>
              </a:rPr>
              <a:t>Construction</a:t>
            </a:r>
            <a:r>
              <a:rPr lang="de-DE" dirty="0" smtClean="0">
                <a:sym typeface="Wingdings" pitchFamily="2" charset="2"/>
              </a:rPr>
              <a:t>, last Renovation, </a:t>
            </a:r>
            <a:r>
              <a:rPr lang="de-DE" dirty="0" err="1" smtClean="0">
                <a:sym typeface="Wingdings" pitchFamily="2" charset="2"/>
              </a:rPr>
              <a:t>Demolition</a:t>
            </a:r>
            <a:r>
              <a:rPr lang="de-DE" dirty="0" smtClean="0">
                <a:sym typeface="Wingdings" pitchFamily="2" charset="2"/>
              </a:rPr>
              <a:t>)</a:t>
            </a:r>
          </a:p>
          <a:p>
            <a:pPr lvl="1"/>
            <a:r>
              <a:rPr lang="de-DE" dirty="0" smtClean="0">
                <a:sym typeface="Wingdings" pitchFamily="2" charset="2"/>
              </a:rPr>
              <a:t>Elevation</a:t>
            </a:r>
          </a:p>
          <a:p>
            <a:pPr lvl="1"/>
            <a:r>
              <a:rPr lang="de-DE" dirty="0" smtClean="0">
                <a:sym typeface="Wingdings" pitchFamily="2" charset="2"/>
              </a:rPr>
              <a:t>Height</a:t>
            </a:r>
          </a:p>
          <a:p>
            <a:pPr lvl="1"/>
            <a:r>
              <a:rPr lang="de-DE" dirty="0" err="1" smtClean="0">
                <a:sym typeface="Wingdings" pitchFamily="2" charset="2"/>
              </a:rPr>
              <a:t>Geometric</a:t>
            </a:r>
            <a:r>
              <a:rPr lang="de-DE" dirty="0" smtClean="0">
                <a:sym typeface="Wingdings" pitchFamily="2" charset="2"/>
              </a:rPr>
              <a:t> </a:t>
            </a:r>
            <a:r>
              <a:rPr lang="de-DE" dirty="0" err="1" smtClean="0">
                <a:sym typeface="Wingdings" pitchFamily="2" charset="2"/>
              </a:rPr>
              <a:t>representation</a:t>
            </a:r>
            <a:r>
              <a:rPr lang="de-DE" dirty="0" smtClean="0">
                <a:sym typeface="Wingdings" pitchFamily="2" charset="2"/>
              </a:rPr>
              <a:t> in LoD0 – LoD3 (??)</a:t>
            </a:r>
          </a:p>
          <a:p>
            <a:r>
              <a:rPr lang="de-DE" dirty="0" smtClean="0">
                <a:sym typeface="Wingdings" pitchFamily="2" charset="2"/>
              </a:rPr>
              <a:t>Elimination </a:t>
            </a:r>
            <a:r>
              <a:rPr lang="de-DE" dirty="0" err="1" smtClean="0">
                <a:sym typeface="Wingdings" pitchFamily="2" charset="2"/>
              </a:rPr>
              <a:t>of</a:t>
            </a:r>
            <a:r>
              <a:rPr lang="de-DE" dirty="0" smtClean="0">
                <a:sym typeface="Wingdings" pitchFamily="2" charset="2"/>
              </a:rPr>
              <a:t> </a:t>
            </a:r>
            <a:r>
              <a:rPr lang="de-DE" dirty="0" err="1" smtClean="0">
                <a:sym typeface="Wingdings" pitchFamily="2" charset="2"/>
              </a:rPr>
              <a:t>class</a:t>
            </a:r>
            <a:r>
              <a:rPr lang="de-DE" dirty="0" smtClean="0">
                <a:sym typeface="Wingdings" pitchFamily="2" charset="2"/>
              </a:rPr>
              <a:t> </a:t>
            </a:r>
            <a:r>
              <a:rPr lang="de-DE" i="1" dirty="0" err="1" smtClean="0">
                <a:sym typeface="Wingdings" pitchFamily="2" charset="2"/>
              </a:rPr>
              <a:t>CityFurniture</a:t>
            </a:r>
            <a:endParaRPr lang="de-DE" i="1" dirty="0" smtClean="0">
              <a:sym typeface="Wingdings" pitchFamily="2" charset="2"/>
            </a:endParaRPr>
          </a:p>
          <a:p>
            <a:r>
              <a:rPr lang="de-DE" dirty="0" smtClean="0">
                <a:sym typeface="Wingdings" pitchFamily="2" charset="2"/>
              </a:rPr>
              <a:t>New </a:t>
            </a:r>
            <a:r>
              <a:rPr lang="de-DE" dirty="0" err="1" smtClean="0">
                <a:sym typeface="Wingdings" pitchFamily="2" charset="2"/>
              </a:rPr>
              <a:t>class</a:t>
            </a:r>
            <a:r>
              <a:rPr lang="de-DE" dirty="0" smtClean="0">
                <a:sym typeface="Wingdings" pitchFamily="2" charset="2"/>
              </a:rPr>
              <a:t> </a:t>
            </a:r>
            <a:r>
              <a:rPr lang="de-DE" i="1" dirty="0" err="1" smtClean="0">
                <a:sym typeface="Wingdings" pitchFamily="2" charset="2"/>
              </a:rPr>
              <a:t>OtherTechnicalObject</a:t>
            </a:r>
            <a:r>
              <a:rPr lang="de-DE" dirty="0" smtClean="0">
                <a:sym typeface="Wingdings" pitchFamily="2" charset="2"/>
              </a:rPr>
              <a:t>, </a:t>
            </a:r>
            <a:r>
              <a:rPr lang="de-DE" dirty="0" err="1" smtClean="0">
                <a:sym typeface="Wingdings" pitchFamily="2" charset="2"/>
              </a:rPr>
              <a:t>derived</a:t>
            </a:r>
            <a:r>
              <a:rPr lang="de-DE" dirty="0" smtClean="0">
                <a:sym typeface="Wingdings" pitchFamily="2" charset="2"/>
              </a:rPr>
              <a:t> </a:t>
            </a:r>
            <a:r>
              <a:rPr lang="de-DE" dirty="0" err="1" smtClean="0">
                <a:sym typeface="Wingdings" pitchFamily="2" charset="2"/>
              </a:rPr>
              <a:t>from</a:t>
            </a:r>
            <a:r>
              <a:rPr lang="de-DE" dirty="0" smtClean="0">
                <a:sym typeface="Wingdings" pitchFamily="2" charset="2"/>
              </a:rPr>
              <a:t> </a:t>
            </a:r>
            <a:r>
              <a:rPr lang="de-DE" i="1" dirty="0" err="1" smtClean="0">
                <a:sym typeface="Wingdings" pitchFamily="2" charset="2"/>
              </a:rPr>
              <a:t>AbstractTechnicalObject</a:t>
            </a:r>
            <a:r>
              <a:rPr lang="de-DE" dirty="0" smtClean="0">
                <a:sym typeface="Wingdings" pitchFamily="2" charset="2"/>
              </a:rPr>
              <a:t>, </a:t>
            </a:r>
            <a:r>
              <a:rPr lang="de-DE" dirty="0" err="1" smtClean="0">
                <a:sym typeface="Wingdings" pitchFamily="2" charset="2"/>
              </a:rPr>
              <a:t>including</a:t>
            </a:r>
            <a:r>
              <a:rPr lang="de-DE" dirty="0" smtClean="0">
                <a:sym typeface="Wingdings" pitchFamily="2" charset="2"/>
              </a:rPr>
              <a:t> City </a:t>
            </a:r>
            <a:r>
              <a:rPr lang="de-DE" dirty="0" err="1" smtClean="0">
                <a:sym typeface="Wingdings" pitchFamily="2" charset="2"/>
              </a:rPr>
              <a:t>Furniture</a:t>
            </a:r>
            <a:endParaRPr lang="de-DE" dirty="0" smtClean="0">
              <a:sym typeface="Wingdings" pitchFamily="2" charset="2"/>
            </a:endParaRPr>
          </a:p>
          <a:p>
            <a:pPr lvl="1"/>
            <a:endParaRPr lang="de-DE" dirty="0" smtClean="0">
              <a:sym typeface="Wingdings" pitchFamily="2" charset="2"/>
            </a:endParaRPr>
          </a:p>
          <a:p>
            <a:pPr lvl="1"/>
            <a:endParaRPr lang="de-DE" dirty="0"/>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4014796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p:cNvSpPr>
            <a:spLocks noGrp="1"/>
          </p:cNvSpPr>
          <p:nvPr>
            <p:ph type="ftr" sz="quarter" idx="10"/>
          </p:nvPr>
        </p:nvSpPr>
        <p:spPr/>
        <p:txBody>
          <a:bodyPr/>
          <a:lstStyle/>
          <a:p>
            <a:r>
              <a:rPr lang="de-DE" smtClean="0"/>
              <a:t>Dr. Joachim Benner</a:t>
            </a:r>
            <a:endParaRPr lang="de-DE"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63340"/>
            <a:ext cx="8736976" cy="55899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98978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r>
              <a:rPr lang="de-DE" smtClean="0"/>
              <a:t>Dr. Joachim Benner</a:t>
            </a:r>
            <a:endParaRPr lang="de-D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763" y="604838"/>
            <a:ext cx="7610475" cy="5924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822096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Questions</a:t>
            </a:r>
            <a:endParaRPr lang="de-DE" dirty="0"/>
          </a:p>
        </p:txBody>
      </p:sp>
      <p:sp>
        <p:nvSpPr>
          <p:cNvPr id="4" name="Inhaltsplatzhalter 3"/>
          <p:cNvSpPr>
            <a:spLocks noGrp="1"/>
          </p:cNvSpPr>
          <p:nvPr>
            <p:ph idx="1"/>
          </p:nvPr>
        </p:nvSpPr>
        <p:spPr>
          <a:xfrm>
            <a:off x="3575050" y="808074"/>
            <a:ext cx="5111750" cy="5318089"/>
          </a:xfrm>
        </p:spPr>
        <p:txBody>
          <a:bodyPr/>
          <a:lstStyle/>
          <a:p>
            <a:r>
              <a:rPr lang="en-US" sz="2000" dirty="0" smtClean="0"/>
              <a:t>Is the differentiation of „intended function“ (attribute function) and „current usage“ really needed?</a:t>
            </a:r>
          </a:p>
          <a:p>
            <a:r>
              <a:rPr lang="en-US" sz="2000" dirty="0" smtClean="0"/>
              <a:t>Percentage of  usage as optional attribute?</a:t>
            </a:r>
          </a:p>
          <a:p>
            <a:r>
              <a:rPr lang="en-US" sz="2000" dirty="0" err="1" smtClean="0"/>
              <a:t>Codelists</a:t>
            </a:r>
            <a:r>
              <a:rPr lang="en-US" sz="2000" dirty="0" smtClean="0"/>
              <a:t>?</a:t>
            </a:r>
          </a:p>
          <a:p>
            <a:r>
              <a:rPr lang="en-US" sz="2000" dirty="0" smtClean="0"/>
              <a:t>For LoD0 representation:</a:t>
            </a:r>
          </a:p>
          <a:p>
            <a:pPr lvl="1"/>
            <a:r>
              <a:rPr lang="en-US" sz="1600" dirty="0" smtClean="0"/>
              <a:t>2D representation?</a:t>
            </a:r>
          </a:p>
          <a:p>
            <a:pPr lvl="1"/>
            <a:r>
              <a:rPr lang="en-US" sz="1600" dirty="0" smtClean="0"/>
              <a:t>Point / Line / </a:t>
            </a:r>
            <a:r>
              <a:rPr lang="en-US" sz="1600" dirty="0" err="1" smtClean="0"/>
              <a:t>MultiSurface</a:t>
            </a:r>
            <a:r>
              <a:rPr lang="en-US" sz="1600" dirty="0" smtClean="0"/>
              <a:t> representation</a:t>
            </a:r>
          </a:p>
          <a:p>
            <a:r>
              <a:rPr lang="en-US" sz="2000" dirty="0" smtClean="0"/>
              <a:t>For LoD1 representation</a:t>
            </a:r>
          </a:p>
          <a:p>
            <a:pPr lvl="1"/>
            <a:r>
              <a:rPr lang="en-US" sz="1600" dirty="0" err="1" smtClean="0"/>
              <a:t>MultiSurface</a:t>
            </a:r>
            <a:r>
              <a:rPr lang="en-US" sz="1600" dirty="0" smtClean="0"/>
              <a:t> representation needed?</a:t>
            </a:r>
          </a:p>
          <a:p>
            <a:r>
              <a:rPr lang="en-US" sz="2000" dirty="0" smtClean="0"/>
              <a:t>For all representations</a:t>
            </a:r>
          </a:p>
          <a:p>
            <a:pPr lvl="1"/>
            <a:r>
              <a:rPr lang="en-US" sz="1600" dirty="0" smtClean="0"/>
              <a:t>Additional metadata</a:t>
            </a:r>
          </a:p>
          <a:p>
            <a:pPr lvl="1"/>
            <a:r>
              <a:rPr lang="en-US" sz="1600" dirty="0" smtClean="0"/>
              <a:t>Move representations to super class?</a:t>
            </a:r>
            <a:endParaRPr lang="en-US" sz="1600" dirty="0"/>
          </a:p>
        </p:txBody>
      </p:sp>
      <p:sp>
        <p:nvSpPr>
          <p:cNvPr id="5" name="Textplatzhalter 4"/>
          <p:cNvSpPr>
            <a:spLocks noGrp="1"/>
          </p:cNvSpPr>
          <p:nvPr>
            <p:ph type="body" sz="half" idx="2"/>
          </p:nvPr>
        </p:nvSpPr>
        <p:spPr/>
        <p:txBody>
          <a:bodyPr/>
          <a:lstStyle/>
          <a:p>
            <a:endParaRPr lang="de-DE" dirty="0"/>
          </a:p>
        </p:txBody>
      </p:sp>
      <p:sp>
        <p:nvSpPr>
          <p:cNvPr id="2" name="Fußzeilenplatzhalter 1"/>
          <p:cNvSpPr>
            <a:spLocks noGrp="1"/>
          </p:cNvSpPr>
          <p:nvPr>
            <p:ph type="ftr" sz="quarter" idx="10"/>
          </p:nvPr>
        </p:nvSpPr>
        <p:spPr/>
        <p:txBody>
          <a:bodyPr/>
          <a:lstStyle/>
          <a:p>
            <a:r>
              <a:rPr lang="de-DE" smtClean="0"/>
              <a:t>Dr. Joachim Benner</a:t>
            </a:r>
            <a:endParaRPr lang="de-D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319" y="2754756"/>
            <a:ext cx="3459150" cy="2210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23906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DE" dirty="0" smtClean="0"/>
              <a:t>ISPIRE </a:t>
            </a:r>
            <a:r>
              <a:rPr lang="de-DE" dirty="0" err="1" smtClean="0"/>
              <a:t>Building</a:t>
            </a:r>
            <a:endParaRPr lang="de-DE" dirty="0"/>
          </a:p>
        </p:txBody>
      </p:sp>
      <p:sp>
        <p:nvSpPr>
          <p:cNvPr id="5" name="Fußzeilenplatzhalter 4"/>
          <p:cNvSpPr>
            <a:spLocks noGrp="1"/>
          </p:cNvSpPr>
          <p:nvPr>
            <p:ph type="ftr" sz="quarter" idx="10"/>
          </p:nvPr>
        </p:nvSpPr>
        <p:spPr/>
        <p:txBody>
          <a:bodyPr/>
          <a:lstStyle/>
          <a:p>
            <a:r>
              <a:rPr lang="de-DE" smtClean="0"/>
              <a:t>Dr. Joachim Benner</a:t>
            </a:r>
            <a:endParaRPr lang="de-DE"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664" y="1095396"/>
            <a:ext cx="306705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1454" y="1768701"/>
            <a:ext cx="1959367" cy="2808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8080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Central issues</a:t>
            </a:r>
            <a:endParaRPr lang="en-US" dirty="0"/>
          </a:p>
        </p:txBody>
      </p:sp>
      <p:sp>
        <p:nvSpPr>
          <p:cNvPr id="3" name="Inhaltsplatzhalter 2"/>
          <p:cNvSpPr>
            <a:spLocks noGrp="1"/>
          </p:cNvSpPr>
          <p:nvPr>
            <p:ph idx="1"/>
          </p:nvPr>
        </p:nvSpPr>
        <p:spPr/>
        <p:txBody>
          <a:bodyPr/>
          <a:lstStyle/>
          <a:p>
            <a:r>
              <a:rPr lang="en-US" dirty="0" smtClean="0"/>
              <a:t>Consistent ontology for CityGML feature types</a:t>
            </a:r>
          </a:p>
          <a:p>
            <a:pPr lvl="1"/>
            <a:r>
              <a:rPr lang="en-US" dirty="0" smtClean="0"/>
              <a:t>Which real world objects are associated with which </a:t>
            </a:r>
            <a:r>
              <a:rPr lang="en-US" u="sng" dirty="0" smtClean="0"/>
              <a:t>existing</a:t>
            </a:r>
            <a:r>
              <a:rPr lang="en-US" dirty="0" smtClean="0"/>
              <a:t> feature type?</a:t>
            </a:r>
          </a:p>
          <a:p>
            <a:pPr lvl="1"/>
            <a:r>
              <a:rPr lang="en-US" dirty="0" smtClean="0"/>
              <a:t>Are there real world objects which are </a:t>
            </a:r>
            <a:r>
              <a:rPr lang="en-US" u="sng" dirty="0" smtClean="0"/>
              <a:t>not covered </a:t>
            </a:r>
            <a:r>
              <a:rPr lang="en-US" dirty="0" smtClean="0"/>
              <a:t>by any existing (or planned) feature type</a:t>
            </a:r>
          </a:p>
          <a:p>
            <a:pPr lvl="1"/>
            <a:r>
              <a:rPr lang="en-US" dirty="0" smtClean="0"/>
              <a:t>Is the </a:t>
            </a:r>
            <a:r>
              <a:rPr lang="en-US" u="sng" dirty="0" smtClean="0"/>
              <a:t>naming</a:t>
            </a:r>
            <a:r>
              <a:rPr lang="en-US" dirty="0" smtClean="0"/>
              <a:t> of the existing feature types adequate?</a:t>
            </a:r>
          </a:p>
          <a:p>
            <a:r>
              <a:rPr lang="en-US" dirty="0" smtClean="0"/>
              <a:t>Data model for </a:t>
            </a:r>
            <a:r>
              <a:rPr lang="en-US" i="1" dirty="0" err="1" smtClean="0"/>
              <a:t>OtherConstruction</a:t>
            </a:r>
            <a:endParaRPr lang="en-US" i="1" dirty="0" smtClean="0"/>
          </a:p>
          <a:p>
            <a:pPr lvl="1"/>
            <a:r>
              <a:rPr lang="en-US" smtClean="0"/>
              <a:t>Definition</a:t>
            </a:r>
          </a:p>
          <a:p>
            <a:pPr lvl="1"/>
            <a:r>
              <a:rPr lang="en-US" dirty="0" smtClean="0"/>
              <a:t>Naming</a:t>
            </a:r>
          </a:p>
          <a:p>
            <a:pPr lvl="1"/>
            <a:r>
              <a:rPr lang="en-US" dirty="0" smtClean="0"/>
              <a:t>Geometric properties</a:t>
            </a:r>
          </a:p>
          <a:p>
            <a:pPr lvl="1"/>
            <a:r>
              <a:rPr lang="en-US" dirty="0" smtClean="0"/>
              <a:t>Non-geometric attributes</a:t>
            </a:r>
          </a:p>
          <a:p>
            <a:pPr lvl="1"/>
            <a:r>
              <a:rPr lang="en-US" dirty="0" smtClean="0"/>
              <a:t>Semantic structuring (if any)</a:t>
            </a:r>
          </a:p>
          <a:p>
            <a:pPr lvl="1"/>
            <a:endParaRPr lang="en-US" dirty="0" smtClean="0"/>
          </a:p>
          <a:p>
            <a:endParaRPr lang="en-US" dirty="0"/>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5218029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p:cNvSpPr>
            <a:spLocks noGrp="1"/>
          </p:cNvSpPr>
          <p:nvPr>
            <p:ph type="ftr" sz="quarter" idx="10"/>
          </p:nvPr>
        </p:nvSpPr>
        <p:spPr/>
        <p:txBody>
          <a:bodyPr/>
          <a:lstStyle/>
          <a:p>
            <a:r>
              <a:rPr lang="de-DE" smtClean="0"/>
              <a:t>Dr. Joachim Benner</a:t>
            </a:r>
            <a:endParaRPr lang="de-DE"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8313" y="800100"/>
            <a:ext cx="5667375"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696872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solidFill>
                  <a:srgbClr val="FF0000"/>
                </a:solidFill>
              </a:rPr>
              <a:t>Building</a:t>
            </a:r>
            <a:r>
              <a:rPr lang="en-US" dirty="0" smtClean="0"/>
              <a:t> – SIG3D definition</a:t>
            </a:r>
            <a:endParaRPr lang="en-US" dirty="0"/>
          </a:p>
        </p:txBody>
      </p:sp>
      <p:sp>
        <p:nvSpPr>
          <p:cNvPr id="3" name="Inhaltsplatzhalter 2"/>
          <p:cNvSpPr>
            <a:spLocks noGrp="1"/>
          </p:cNvSpPr>
          <p:nvPr>
            <p:ph idx="1"/>
          </p:nvPr>
        </p:nvSpPr>
        <p:spPr/>
        <p:txBody>
          <a:bodyPr/>
          <a:lstStyle/>
          <a:p>
            <a:r>
              <a:rPr lang="en-US" dirty="0"/>
              <a:t>A free-standing, self-supporting construction that is roofed, usually walled, and can be entered by humans and is normally designed to stand permanently in one place. It is intended for human occupancy (for example: a place of work or recreation), habitation and/or shelter of humans, animals or things</a:t>
            </a:r>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28754388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solidFill>
                  <a:srgbClr val="FF0000"/>
                </a:solidFill>
              </a:rPr>
              <a:t>Bridge</a:t>
            </a:r>
            <a:r>
              <a:rPr lang="en-US" dirty="0" smtClean="0"/>
              <a:t> – SIG3D definition</a:t>
            </a:r>
            <a:endParaRPr lang="en-US" dirty="0"/>
          </a:p>
        </p:txBody>
      </p:sp>
      <p:sp>
        <p:nvSpPr>
          <p:cNvPr id="3" name="Inhaltsplatzhalter 2"/>
          <p:cNvSpPr>
            <a:spLocks noGrp="1"/>
          </p:cNvSpPr>
          <p:nvPr>
            <p:ph idx="1"/>
          </p:nvPr>
        </p:nvSpPr>
        <p:spPr/>
        <p:txBody>
          <a:bodyPr/>
          <a:lstStyle/>
          <a:p>
            <a:r>
              <a:rPr lang="en-US" dirty="0"/>
              <a:t>Civil engineering works that affords passage to pedestrians, animals, vehicles, and service(s) above obstacles or between two points at a height above ground (cf. ISO 6707-1)</a:t>
            </a:r>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33262263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solidFill>
                  <a:srgbClr val="FF0000"/>
                </a:solidFill>
              </a:rPr>
              <a:t>Tunnel</a:t>
            </a:r>
            <a:r>
              <a:rPr lang="en-US" dirty="0" smtClean="0"/>
              <a:t> – SIG3D definition</a:t>
            </a:r>
            <a:endParaRPr lang="en-US" dirty="0"/>
          </a:p>
        </p:txBody>
      </p:sp>
      <p:sp>
        <p:nvSpPr>
          <p:cNvPr id="3" name="Inhaltsplatzhalter 2"/>
          <p:cNvSpPr>
            <a:spLocks noGrp="1"/>
          </p:cNvSpPr>
          <p:nvPr>
            <p:ph idx="1"/>
          </p:nvPr>
        </p:nvSpPr>
        <p:spPr/>
        <p:txBody>
          <a:bodyPr/>
          <a:lstStyle/>
          <a:p>
            <a:r>
              <a:rPr lang="en-US" dirty="0" smtClean="0"/>
              <a:t>Horizontal </a:t>
            </a:r>
            <a:r>
              <a:rPr lang="en-US" dirty="0"/>
              <a:t>or sloping enclosed passage way of some length, mainly underground or underwater (cf. ISO 6707-1). </a:t>
            </a:r>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4092601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solidFill>
                  <a:srgbClr val="FF0000"/>
                </a:solidFill>
              </a:rPr>
              <a:t>Transportation</a:t>
            </a:r>
            <a:r>
              <a:rPr lang="en-US" dirty="0" smtClean="0"/>
              <a:t> – SIG3D definitions</a:t>
            </a:r>
            <a:endParaRPr lang="en-US" dirty="0"/>
          </a:p>
        </p:txBody>
      </p:sp>
      <p:sp>
        <p:nvSpPr>
          <p:cNvPr id="3" name="Inhaltsplatzhalter 2"/>
          <p:cNvSpPr>
            <a:spLocks noGrp="1"/>
          </p:cNvSpPr>
          <p:nvPr>
            <p:ph idx="1"/>
          </p:nvPr>
        </p:nvSpPr>
        <p:spPr>
          <a:xfrm>
            <a:off x="392113" y="1198563"/>
            <a:ext cx="8356600" cy="2887662"/>
          </a:xfrm>
        </p:spPr>
        <p:txBody>
          <a:bodyPr/>
          <a:lstStyle/>
          <a:p>
            <a:r>
              <a:rPr lang="en-US" dirty="0">
                <a:solidFill>
                  <a:srgbClr val="FF0000"/>
                </a:solidFill>
              </a:rPr>
              <a:t>Traffic Area </a:t>
            </a:r>
            <a:r>
              <a:rPr lang="en-US" dirty="0"/>
              <a:t>- Space of movement for either trains, vehicles or pedestrians </a:t>
            </a:r>
            <a:endParaRPr lang="en-US" dirty="0" smtClean="0"/>
          </a:p>
          <a:p>
            <a:r>
              <a:rPr lang="en-US" dirty="0" err="1" smtClean="0">
                <a:solidFill>
                  <a:srgbClr val="FF0000"/>
                </a:solidFill>
              </a:rPr>
              <a:t>AuxiliaryTrafficArea</a:t>
            </a:r>
            <a:r>
              <a:rPr lang="en-US" dirty="0">
                <a:solidFill>
                  <a:srgbClr val="FF0000"/>
                </a:solidFill>
              </a:rPr>
              <a:t> </a:t>
            </a:r>
            <a:r>
              <a:rPr lang="en-US" dirty="0"/>
              <a:t>- Space within the transport area not intended for traffic purposes </a:t>
            </a:r>
            <a:endParaRPr lang="en-US" dirty="0" smtClean="0"/>
          </a:p>
          <a:p>
            <a:r>
              <a:rPr lang="en-US" dirty="0" err="1" smtClean="0">
                <a:solidFill>
                  <a:srgbClr val="FF0000"/>
                </a:solidFill>
              </a:rPr>
              <a:t>TransportationComplex</a:t>
            </a:r>
            <a:r>
              <a:rPr lang="en-US" dirty="0">
                <a:solidFill>
                  <a:srgbClr val="FF0000"/>
                </a:solidFill>
              </a:rPr>
              <a:t> </a:t>
            </a:r>
            <a:r>
              <a:rPr lang="en-US" dirty="0"/>
              <a:t>- Aggregation of </a:t>
            </a:r>
            <a:r>
              <a:rPr lang="en-US" i="1" dirty="0" err="1"/>
              <a:t>TrafficAreas</a:t>
            </a:r>
            <a:r>
              <a:rPr lang="en-US" i="1" dirty="0"/>
              <a:t> </a:t>
            </a:r>
            <a:r>
              <a:rPr lang="en-US" dirty="0"/>
              <a:t>and </a:t>
            </a:r>
            <a:r>
              <a:rPr lang="en-US" i="1" dirty="0" err="1"/>
              <a:t>AuxiliaryTrafficAreas</a:t>
            </a:r>
            <a:r>
              <a:rPr lang="en-US" dirty="0"/>
              <a:t>, </a:t>
            </a:r>
            <a:r>
              <a:rPr lang="en-US" dirty="0" err="1"/>
              <a:t>e.g</a:t>
            </a:r>
            <a:r>
              <a:rPr lang="en-US" dirty="0"/>
              <a:t> the different lanes of a multi-lane road. </a:t>
            </a:r>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
        <p:nvSpPr>
          <p:cNvPr id="5" name="Textfeld 4"/>
          <p:cNvSpPr txBox="1"/>
          <p:nvPr/>
        </p:nvSpPr>
        <p:spPr>
          <a:xfrm>
            <a:off x="247650" y="4572000"/>
            <a:ext cx="8494698" cy="1171575"/>
          </a:xfrm>
          <a:prstGeom prst="rect">
            <a:avLst/>
          </a:prstGeom>
          <a:noFill/>
        </p:spPr>
        <p:txBody>
          <a:bodyPr wrap="square" rtlCol="0">
            <a:noAutofit/>
          </a:bodyPr>
          <a:lstStyle/>
          <a:p>
            <a:r>
              <a:rPr lang="de-DE" sz="2000" b="1" dirty="0" err="1" smtClean="0"/>
              <a:t>Remark</a:t>
            </a:r>
            <a:r>
              <a:rPr lang="de-DE" sz="2000" dirty="0" smtClean="0"/>
              <a:t>:</a:t>
            </a:r>
          </a:p>
          <a:p>
            <a:r>
              <a:rPr lang="de-DE" sz="2000" dirty="0" smtClean="0"/>
              <a:t>Not </a:t>
            </a:r>
            <a:r>
              <a:rPr lang="de-DE" sz="2000" dirty="0" err="1" smtClean="0"/>
              <a:t>covered</a:t>
            </a:r>
            <a:r>
              <a:rPr lang="de-DE" sz="2000" dirty="0" smtClean="0"/>
              <a:t> </a:t>
            </a:r>
            <a:r>
              <a:rPr lang="de-DE" sz="2000" dirty="0" err="1" smtClean="0"/>
              <a:t>are</a:t>
            </a:r>
            <a:r>
              <a:rPr lang="de-DE" sz="2000" dirty="0" smtClean="0"/>
              <a:t>, e.g., </a:t>
            </a:r>
            <a:r>
              <a:rPr lang="de-DE" sz="2000" dirty="0" err="1" smtClean="0">
                <a:solidFill>
                  <a:srgbClr val="FF0000"/>
                </a:solidFill>
              </a:rPr>
              <a:t>water</a:t>
            </a:r>
            <a:r>
              <a:rPr lang="de-DE" sz="2000" dirty="0" smtClean="0">
                <a:solidFill>
                  <a:srgbClr val="FF0000"/>
                </a:solidFill>
              </a:rPr>
              <a:t> </a:t>
            </a:r>
            <a:r>
              <a:rPr lang="de-DE" sz="2000" dirty="0" err="1" smtClean="0">
                <a:solidFill>
                  <a:srgbClr val="FF0000"/>
                </a:solidFill>
              </a:rPr>
              <a:t>traffic</a:t>
            </a:r>
            <a:r>
              <a:rPr lang="de-DE" sz="2000" dirty="0" smtClean="0"/>
              <a:t>, </a:t>
            </a:r>
            <a:r>
              <a:rPr lang="de-DE" sz="2000" dirty="0" err="1" smtClean="0">
                <a:solidFill>
                  <a:srgbClr val="FF0000"/>
                </a:solidFill>
              </a:rPr>
              <a:t>airports</a:t>
            </a:r>
            <a:r>
              <a:rPr lang="de-DE" sz="2000" dirty="0" smtClean="0"/>
              <a:t>, </a:t>
            </a:r>
            <a:r>
              <a:rPr lang="de-DE" sz="2000" dirty="0" err="1" smtClean="0"/>
              <a:t>and</a:t>
            </a:r>
            <a:r>
              <a:rPr lang="de-DE" sz="2000" dirty="0" smtClean="0"/>
              <a:t> </a:t>
            </a:r>
            <a:r>
              <a:rPr lang="de-DE" sz="2000" dirty="0" err="1" smtClean="0"/>
              <a:t>any</a:t>
            </a:r>
            <a:r>
              <a:rPr lang="de-DE" sz="2000" dirty="0" smtClean="0"/>
              <a:t> </a:t>
            </a:r>
            <a:r>
              <a:rPr lang="de-DE" sz="2000" dirty="0" err="1" smtClean="0"/>
              <a:t>kind</a:t>
            </a:r>
            <a:r>
              <a:rPr lang="de-DE" sz="2000" dirty="0" smtClean="0"/>
              <a:t> </a:t>
            </a:r>
            <a:r>
              <a:rPr lang="de-DE" sz="2000" dirty="0" err="1" smtClean="0"/>
              <a:t>of</a:t>
            </a:r>
            <a:r>
              <a:rPr lang="de-DE" sz="2000" dirty="0" smtClean="0"/>
              <a:t> </a:t>
            </a:r>
            <a:r>
              <a:rPr lang="de-DE" sz="2000" dirty="0" err="1" smtClean="0">
                <a:solidFill>
                  <a:srgbClr val="FF0000"/>
                </a:solidFill>
              </a:rPr>
              <a:t>infrastructure</a:t>
            </a:r>
            <a:r>
              <a:rPr lang="de-DE" sz="2000" dirty="0" smtClean="0">
                <a:solidFill>
                  <a:srgbClr val="FF0000"/>
                </a:solidFill>
              </a:rPr>
              <a:t> </a:t>
            </a:r>
            <a:r>
              <a:rPr lang="de-DE" sz="2000" dirty="0" err="1" smtClean="0">
                <a:solidFill>
                  <a:srgbClr val="FF0000"/>
                </a:solidFill>
              </a:rPr>
              <a:t>objects</a:t>
            </a:r>
            <a:r>
              <a:rPr lang="de-DE" sz="2000" dirty="0" smtClean="0"/>
              <a:t> </a:t>
            </a:r>
            <a:r>
              <a:rPr lang="de-DE" sz="2000" dirty="0" err="1" smtClean="0"/>
              <a:t>related</a:t>
            </a:r>
            <a:r>
              <a:rPr lang="de-DE" sz="2000" dirty="0" smtClean="0"/>
              <a:t> </a:t>
            </a:r>
            <a:r>
              <a:rPr lang="de-DE" sz="2000" dirty="0" err="1" smtClean="0"/>
              <a:t>to</a:t>
            </a:r>
            <a:r>
              <a:rPr lang="de-DE" sz="2000" dirty="0" smtClean="0"/>
              <a:t> </a:t>
            </a:r>
            <a:r>
              <a:rPr lang="de-DE" sz="2000" dirty="0" err="1" smtClean="0"/>
              <a:t>traffic</a:t>
            </a:r>
            <a:endParaRPr lang="de-DE" sz="2000" dirty="0"/>
          </a:p>
        </p:txBody>
      </p:sp>
    </p:spTree>
    <p:extLst>
      <p:ext uri="{BB962C8B-B14F-4D97-AF65-F5344CB8AC3E}">
        <p14:creationId xmlns:p14="http://schemas.microsoft.com/office/powerpoint/2010/main" val="21086167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90525" y="333375"/>
            <a:ext cx="7056349" cy="561975"/>
          </a:xfrm>
        </p:spPr>
        <p:txBody>
          <a:bodyPr/>
          <a:lstStyle/>
          <a:p>
            <a:r>
              <a:rPr lang="en-US" dirty="0" err="1" smtClean="0">
                <a:solidFill>
                  <a:srgbClr val="FF0000"/>
                </a:solidFill>
              </a:rPr>
              <a:t>CityFurniture</a:t>
            </a:r>
            <a:r>
              <a:rPr lang="en-US" dirty="0" smtClean="0">
                <a:solidFill>
                  <a:srgbClr val="FF0000"/>
                </a:solidFill>
              </a:rPr>
              <a:t> </a:t>
            </a:r>
            <a:r>
              <a:rPr lang="en-US" dirty="0" smtClean="0">
                <a:solidFill>
                  <a:schemeClr val="tx1"/>
                </a:solidFill>
              </a:rPr>
              <a:t>– Description in CityGML 2.0 spec.</a:t>
            </a:r>
            <a:endParaRPr lang="en-US" dirty="0">
              <a:solidFill>
                <a:schemeClr val="tx1"/>
              </a:solidFill>
            </a:endParaRPr>
          </a:p>
        </p:txBody>
      </p:sp>
      <p:sp>
        <p:nvSpPr>
          <p:cNvPr id="3" name="Inhaltsplatzhalter 2"/>
          <p:cNvSpPr>
            <a:spLocks noGrp="1"/>
          </p:cNvSpPr>
          <p:nvPr>
            <p:ph idx="1"/>
          </p:nvPr>
        </p:nvSpPr>
        <p:spPr/>
        <p:txBody>
          <a:bodyPr/>
          <a:lstStyle/>
          <a:p>
            <a:r>
              <a:rPr lang="en-US" dirty="0"/>
              <a:t>City furniture objects are immovable objects like lanterns, traffic lights, traffic signs, flower buckets, advertising columns, benches, delimitation stakes, or bus stops (Fig. 67, Fig. 68). City furniture objects can be found in traffic areas, residential areas, on squares or in built-up areas. The modelling of city furniture objects is used for </a:t>
            </a:r>
            <a:r>
              <a:rPr lang="en-US" dirty="0" err="1"/>
              <a:t>visualisation</a:t>
            </a:r>
            <a:r>
              <a:rPr lang="en-US" dirty="0"/>
              <a:t> of, for example city traffic, but also for </a:t>
            </a:r>
            <a:r>
              <a:rPr lang="en-US" dirty="0" err="1"/>
              <a:t>analysing</a:t>
            </a:r>
            <a:r>
              <a:rPr lang="en-US" dirty="0"/>
              <a:t> local structural conditions. The recognition of special locations in a city model is improved by the use of these detailed city furniture objects, and the city model itself becomes more alive and animated. </a:t>
            </a:r>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spTree>
    <p:extLst>
      <p:ext uri="{BB962C8B-B14F-4D97-AF65-F5344CB8AC3E}">
        <p14:creationId xmlns:p14="http://schemas.microsoft.com/office/powerpoint/2010/main" val="3289469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smtClean="0"/>
              <a:t>CityFurniture</a:t>
            </a:r>
            <a:r>
              <a:rPr lang="en-US" dirty="0" smtClean="0"/>
              <a:t> - Examples</a:t>
            </a:r>
            <a:endParaRPr lang="en-US" dirty="0"/>
          </a:p>
        </p:txBody>
      </p:sp>
      <p:sp>
        <p:nvSpPr>
          <p:cNvPr id="4" name="Fußzeilenplatzhalter 3"/>
          <p:cNvSpPr>
            <a:spLocks noGrp="1"/>
          </p:cNvSpPr>
          <p:nvPr>
            <p:ph type="ftr" sz="quarter" idx="10"/>
          </p:nvPr>
        </p:nvSpPr>
        <p:spPr/>
        <p:txBody>
          <a:bodyPr/>
          <a:lstStyle/>
          <a:p>
            <a:r>
              <a:rPr lang="de-DE" smtClean="0"/>
              <a:t>Dr. Joachim Benner</a:t>
            </a:r>
            <a:endParaRPr lang="de-DE"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60" y="1032117"/>
            <a:ext cx="3473010" cy="23197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2143" y="803697"/>
            <a:ext cx="3310530" cy="2548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5470" y="3519170"/>
            <a:ext cx="2782470" cy="2639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73770" y="3477865"/>
            <a:ext cx="2727276" cy="27221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1281341"/>
      </p:ext>
    </p:extLst>
  </p:cSld>
  <p:clrMapOvr>
    <a:masterClrMapping/>
  </p:clrMapOvr>
  <p:timing>
    <p:tnLst>
      <p:par>
        <p:cTn id="1" dur="indefinite" restart="never" nodeType="tmRoot"/>
      </p:par>
    </p:tnLst>
  </p:timing>
</p:sld>
</file>

<file path=ppt/theme/theme1.xml><?xml version="1.0" encoding="utf-8"?>
<a:theme xmlns:a="http://schemas.openxmlformats.org/drawingml/2006/main" name="BeitragBennerKIT">
  <a:themeElements>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BeitragBennerKIT</Template>
  <TotalTime>0</TotalTime>
  <Words>767</Words>
  <Application>Microsoft Office PowerPoint</Application>
  <PresentationFormat>Bildschirmpräsentation (4:3)</PresentationFormat>
  <Paragraphs>87</Paragraphs>
  <Slides>17</Slides>
  <Notes>0</Notes>
  <HiddenSlides>0</HiddenSlides>
  <MMClips>0</MMClips>
  <ScaleCrop>false</ScaleCrop>
  <HeadingPairs>
    <vt:vector size="4" baseType="variant">
      <vt:variant>
        <vt:lpstr>Design</vt:lpstr>
      </vt:variant>
      <vt:variant>
        <vt:i4>1</vt:i4>
      </vt:variant>
      <vt:variant>
        <vt:lpstr>Folientitel</vt:lpstr>
      </vt:variant>
      <vt:variant>
        <vt:i4>17</vt:i4>
      </vt:variant>
    </vt:vector>
  </HeadingPairs>
  <TitlesOfParts>
    <vt:vector size="18" baseType="lpstr">
      <vt:lpstr>BeitragBennerKIT</vt:lpstr>
      <vt:lpstr>Workshop CityGML WP9 – Other Constructions </vt:lpstr>
      <vt:lpstr>Central issues</vt:lpstr>
      <vt:lpstr>PowerPoint-Präsentation</vt:lpstr>
      <vt:lpstr>Building – SIG3D definition</vt:lpstr>
      <vt:lpstr>Bridge – SIG3D definition</vt:lpstr>
      <vt:lpstr>Tunnel – SIG3D definition</vt:lpstr>
      <vt:lpstr>Transportation – SIG3D definitions</vt:lpstr>
      <vt:lpstr>CityFurniture – Description in CityGML 2.0 spec.</vt:lpstr>
      <vt:lpstr>CityFurniture - Examples</vt:lpstr>
      <vt:lpstr>Utility Networks</vt:lpstr>
      <vt:lpstr>Summary</vt:lpstr>
      <vt:lpstr>What can be done?</vt:lpstr>
      <vt:lpstr>Proposal KIT</vt:lpstr>
      <vt:lpstr>PowerPoint-Präsentation</vt:lpstr>
      <vt:lpstr>PowerPoint-Präsentation</vt:lpstr>
      <vt:lpstr>Questions</vt:lpstr>
      <vt:lpstr>ISPIRE Building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Differences between CityGML 2.0 and 2.9</dc:title>
  <dc:creator>joachim.benner</dc:creator>
  <cp:lastModifiedBy>Benner</cp:lastModifiedBy>
  <cp:revision>73</cp:revision>
  <dcterms:created xsi:type="dcterms:W3CDTF">2012-03-22T06:46:54Z</dcterms:created>
  <dcterms:modified xsi:type="dcterms:W3CDTF">2014-10-16T08:24:08Z</dcterms:modified>
</cp:coreProperties>
</file>

<file path=docProps/thumbnail.jpeg>
</file>